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8" r:id="rId3"/>
    <p:sldId id="311" r:id="rId4"/>
    <p:sldId id="290" r:id="rId5"/>
    <p:sldId id="291" r:id="rId6"/>
    <p:sldId id="292" r:id="rId7"/>
    <p:sldId id="318" r:id="rId8"/>
    <p:sldId id="320" r:id="rId9"/>
    <p:sldId id="261" r:id="rId10"/>
    <p:sldId id="294" r:id="rId11"/>
    <p:sldId id="298" r:id="rId12"/>
    <p:sldId id="300" r:id="rId13"/>
    <p:sldId id="301" r:id="rId14"/>
    <p:sldId id="266" r:id="rId15"/>
    <p:sldId id="304" r:id="rId16"/>
    <p:sldId id="307" r:id="rId17"/>
    <p:sldId id="309" r:id="rId18"/>
    <p:sldId id="262" r:id="rId19"/>
    <p:sldId id="263" r:id="rId20"/>
    <p:sldId id="264" r:id="rId21"/>
    <p:sldId id="316" r:id="rId22"/>
    <p:sldId id="267" r:id="rId23"/>
    <p:sldId id="268" r:id="rId24"/>
    <p:sldId id="269" r:id="rId25"/>
    <p:sldId id="270" r:id="rId26"/>
    <p:sldId id="271" r:id="rId27"/>
    <p:sldId id="273" r:id="rId28"/>
    <p:sldId id="274" r:id="rId29"/>
    <p:sldId id="319" r:id="rId30"/>
    <p:sldId id="280" r:id="rId31"/>
    <p:sldId id="281" r:id="rId32"/>
    <p:sldId id="317" r:id="rId33"/>
    <p:sldId id="276" r:id="rId34"/>
    <p:sldId id="277" r:id="rId35"/>
    <p:sldId id="314" r:id="rId36"/>
    <p:sldId id="282" r:id="rId37"/>
    <p:sldId id="284" r:id="rId38"/>
    <p:sldId id="278" r:id="rId39"/>
    <p:sldId id="279" r:id="rId40"/>
    <p:sldId id="285" r:id="rId41"/>
    <p:sldId id="310" r:id="rId42"/>
    <p:sldId id="286" r:id="rId43"/>
    <p:sldId id="287" r:id="rId44"/>
    <p:sldId id="288" r:id="rId45"/>
    <p:sldId id="289" r:id="rId46"/>
    <p:sldId id="315" r:id="rId47"/>
    <p:sldId id="312" r:id="rId48"/>
    <p:sldId id="32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juta Kulkarni" initials="RK" lastIdx="1" clrIdx="0">
    <p:extLst>
      <p:ext uri="{19B8F6BF-5375-455C-9EA6-DF929625EA0E}">
        <p15:presenceInfo xmlns:p15="http://schemas.microsoft.com/office/powerpoint/2012/main" userId="Rujuta Kulkar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D9"/>
    <a:srgbClr val="FFFF79"/>
    <a:srgbClr val="0000FF"/>
    <a:srgbClr val="60943C"/>
    <a:srgbClr val="D6BBEB"/>
    <a:srgbClr val="B9B9FF"/>
    <a:srgbClr val="9393FF"/>
    <a:srgbClr val="568636"/>
    <a:srgbClr val="8DC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5250" autoAdjust="0"/>
  </p:normalViewPr>
  <p:slideViewPr>
    <p:cSldViewPr snapToGrid="0">
      <p:cViewPr varScale="1">
        <p:scale>
          <a:sx n="82" d="100"/>
          <a:sy n="82" d="100"/>
        </p:scale>
        <p:origin x="720" y="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E:\project%20imp\usin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project%20imp\using%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project%20imp\using%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project%20imp\using%20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  Lung Capacity (LC) of Males and Females w.r.t Height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Sheet10!$I$1</c:f>
              <c:strCache>
                <c:ptCount val="1"/>
                <c:pt idx="0">
                  <c:v>male avg lc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Sheet10!$F$2:$F$7</c:f>
              <c:strCache>
                <c:ptCount val="6"/>
                <c:pt idx="0">
                  <c:v>1.24-1.34</c:v>
                </c:pt>
                <c:pt idx="1">
                  <c:v>1.35-1.45</c:v>
                </c:pt>
                <c:pt idx="2">
                  <c:v>1.57-1.67</c:v>
                </c:pt>
                <c:pt idx="3">
                  <c:v>1.68-1.78</c:v>
                </c:pt>
                <c:pt idx="4">
                  <c:v>1.79-1.89</c:v>
                </c:pt>
                <c:pt idx="5">
                  <c:v>1.46-1.56</c:v>
                </c:pt>
              </c:strCache>
            </c:strRef>
          </c:cat>
          <c:val>
            <c:numRef>
              <c:f>Sheet10!$I$2:$I$7</c:f>
              <c:numCache>
                <c:formatCode>General</c:formatCode>
                <c:ptCount val="6"/>
                <c:pt idx="0">
                  <c:v>0</c:v>
                </c:pt>
                <c:pt idx="1">
                  <c:v>3.4</c:v>
                </c:pt>
                <c:pt idx="2">
                  <c:v>3.2126790000000001</c:v>
                </c:pt>
                <c:pt idx="3">
                  <c:v>3.483304</c:v>
                </c:pt>
                <c:pt idx="4">
                  <c:v>3.565909</c:v>
                </c:pt>
                <c:pt idx="5">
                  <c:v>3.355556</c:v>
                </c:pt>
              </c:numCache>
            </c:numRef>
          </c:val>
          <c:extLst>
            <c:ext xmlns:c16="http://schemas.microsoft.com/office/drawing/2014/chart" uri="{C3380CC4-5D6E-409C-BE32-E72D297353CC}">
              <c16:uniqueId val="{00000000-D861-4781-A9ED-806566B36527}"/>
            </c:ext>
          </c:extLst>
        </c:ser>
        <c:ser>
          <c:idx val="1"/>
          <c:order val="1"/>
          <c:tx>
            <c:strRef>
              <c:f>Sheet10!$J$1</c:f>
              <c:strCache>
                <c:ptCount val="1"/>
                <c:pt idx="0">
                  <c:v>female avg lc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Sheet10!$F$2:$F$7</c:f>
              <c:strCache>
                <c:ptCount val="6"/>
                <c:pt idx="0">
                  <c:v>1.24-1.34</c:v>
                </c:pt>
                <c:pt idx="1">
                  <c:v>1.35-1.45</c:v>
                </c:pt>
                <c:pt idx="2">
                  <c:v>1.57-1.67</c:v>
                </c:pt>
                <c:pt idx="3">
                  <c:v>1.68-1.78</c:v>
                </c:pt>
                <c:pt idx="4">
                  <c:v>1.79-1.89</c:v>
                </c:pt>
                <c:pt idx="5">
                  <c:v>1.46-1.56</c:v>
                </c:pt>
              </c:strCache>
            </c:strRef>
          </c:cat>
          <c:val>
            <c:numRef>
              <c:f>Sheet10!$J$2:$J$7</c:f>
              <c:numCache>
                <c:formatCode>General</c:formatCode>
                <c:ptCount val="6"/>
                <c:pt idx="0">
                  <c:v>2.3199999999999998</c:v>
                </c:pt>
                <c:pt idx="1">
                  <c:v>3.2</c:v>
                </c:pt>
                <c:pt idx="2">
                  <c:v>2.91</c:v>
                </c:pt>
                <c:pt idx="3">
                  <c:v>3.17</c:v>
                </c:pt>
                <c:pt idx="4">
                  <c:v>3.5</c:v>
                </c:pt>
                <c:pt idx="5">
                  <c:v>2.75</c:v>
                </c:pt>
              </c:numCache>
            </c:numRef>
          </c:val>
          <c:extLst>
            <c:ext xmlns:c16="http://schemas.microsoft.com/office/drawing/2014/chart" uri="{C3380CC4-5D6E-409C-BE32-E72D297353CC}">
              <c16:uniqueId val="{00000001-D861-4781-A9ED-806566B36527}"/>
            </c:ext>
          </c:extLst>
        </c:ser>
        <c:dLbls>
          <c:dLblPos val="outEnd"/>
          <c:showLegendKey val="0"/>
          <c:showVal val="1"/>
          <c:showCatName val="0"/>
          <c:showSerName val="0"/>
          <c:showPercent val="0"/>
          <c:showBubbleSize val="0"/>
        </c:dLbls>
        <c:gapWidth val="100"/>
        <c:overlap val="-24"/>
        <c:axId val="557356624"/>
        <c:axId val="557356944"/>
      </c:barChart>
      <c:catAx>
        <c:axId val="557356624"/>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2000" dirty="0"/>
                  <a:t>Height </a:t>
                </a:r>
              </a:p>
            </c:rich>
          </c:tx>
          <c:layout>
            <c:manualLayout>
              <c:xMode val="edge"/>
              <c:yMode val="edge"/>
              <c:x val="0.4614980269710427"/>
              <c:y val="0.856073934866902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356944"/>
        <c:crosses val="autoZero"/>
        <c:auto val="1"/>
        <c:lblAlgn val="ctr"/>
        <c:lblOffset val="100"/>
        <c:noMultiLvlLbl val="0"/>
      </c:catAx>
      <c:valAx>
        <c:axId val="55735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2000" dirty="0"/>
                  <a:t>Average Lung Capacity</a:t>
                </a:r>
              </a:p>
            </c:rich>
          </c:tx>
          <c:layout>
            <c:manualLayout>
              <c:xMode val="edge"/>
              <c:yMode val="edge"/>
              <c:x val="8.7551789986005501E-3"/>
              <c:y val="0.2458752950511555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7356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Average Lung Capacity and Age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Sheet9!$I$1</c:f>
              <c:strCache>
                <c:ptCount val="1"/>
                <c:pt idx="0">
                  <c:v> males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Sheet9!$E$2:$E$7</c:f>
              <c:strCache>
                <c:ptCount val="6"/>
                <c:pt idx="0">
                  <c:v>15-24</c:v>
                </c:pt>
                <c:pt idx="1">
                  <c:v>25-34</c:v>
                </c:pt>
                <c:pt idx="2">
                  <c:v>35-44</c:v>
                </c:pt>
                <c:pt idx="3">
                  <c:v>45-54</c:v>
                </c:pt>
                <c:pt idx="4">
                  <c:v>55-64</c:v>
                </c:pt>
                <c:pt idx="5">
                  <c:v>65-74</c:v>
                </c:pt>
              </c:strCache>
            </c:strRef>
          </c:cat>
          <c:val>
            <c:numRef>
              <c:f>Sheet9!$I$2:$I$7</c:f>
              <c:numCache>
                <c:formatCode>General</c:formatCode>
                <c:ptCount val="6"/>
                <c:pt idx="0">
                  <c:v>3.59</c:v>
                </c:pt>
                <c:pt idx="1">
                  <c:v>3.54</c:v>
                </c:pt>
                <c:pt idx="2">
                  <c:v>3.38</c:v>
                </c:pt>
                <c:pt idx="3">
                  <c:v>3.13</c:v>
                </c:pt>
                <c:pt idx="4">
                  <c:v>3.04</c:v>
                </c:pt>
                <c:pt idx="5">
                  <c:v>2.92</c:v>
                </c:pt>
              </c:numCache>
            </c:numRef>
          </c:val>
          <c:extLst>
            <c:ext xmlns:c16="http://schemas.microsoft.com/office/drawing/2014/chart" uri="{C3380CC4-5D6E-409C-BE32-E72D297353CC}">
              <c16:uniqueId val="{00000000-BDCA-42CE-BC9B-D4142CD13F92}"/>
            </c:ext>
          </c:extLst>
        </c:ser>
        <c:ser>
          <c:idx val="1"/>
          <c:order val="1"/>
          <c:tx>
            <c:strRef>
              <c:f>Sheet9!$J$1</c:f>
              <c:strCache>
                <c:ptCount val="1"/>
                <c:pt idx="0">
                  <c:v>females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Sheet9!$E$2:$E$7</c:f>
              <c:strCache>
                <c:ptCount val="6"/>
                <c:pt idx="0">
                  <c:v>15-24</c:v>
                </c:pt>
                <c:pt idx="1">
                  <c:v>25-34</c:v>
                </c:pt>
                <c:pt idx="2">
                  <c:v>35-44</c:v>
                </c:pt>
                <c:pt idx="3">
                  <c:v>45-54</c:v>
                </c:pt>
                <c:pt idx="4">
                  <c:v>55-64</c:v>
                </c:pt>
                <c:pt idx="5">
                  <c:v>65-74</c:v>
                </c:pt>
              </c:strCache>
            </c:strRef>
          </c:cat>
          <c:val>
            <c:numRef>
              <c:f>Sheet9!$J$2:$J$7</c:f>
              <c:numCache>
                <c:formatCode>General</c:formatCode>
                <c:ptCount val="6"/>
                <c:pt idx="0">
                  <c:v>2.95</c:v>
                </c:pt>
                <c:pt idx="1">
                  <c:v>2.98</c:v>
                </c:pt>
                <c:pt idx="2">
                  <c:v>2.82</c:v>
                </c:pt>
                <c:pt idx="3">
                  <c:v>2.67</c:v>
                </c:pt>
                <c:pt idx="4">
                  <c:v>2.57</c:v>
                </c:pt>
                <c:pt idx="5">
                  <c:v>2.58</c:v>
                </c:pt>
              </c:numCache>
            </c:numRef>
          </c:val>
          <c:extLst>
            <c:ext xmlns:c16="http://schemas.microsoft.com/office/drawing/2014/chart" uri="{C3380CC4-5D6E-409C-BE32-E72D297353CC}">
              <c16:uniqueId val="{00000001-BDCA-42CE-BC9B-D4142CD13F92}"/>
            </c:ext>
          </c:extLst>
        </c:ser>
        <c:dLbls>
          <c:showLegendKey val="0"/>
          <c:showVal val="0"/>
          <c:showCatName val="0"/>
          <c:showSerName val="0"/>
          <c:showPercent val="0"/>
          <c:showBubbleSize val="0"/>
        </c:dLbls>
        <c:gapWidth val="100"/>
        <c:overlap val="-24"/>
        <c:axId val="537269624"/>
        <c:axId val="537276024"/>
      </c:barChart>
      <c:catAx>
        <c:axId val="5372696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IN" sz="2000" dirty="0"/>
                  <a:t>Age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276024"/>
        <c:crosses val="autoZero"/>
        <c:auto val="1"/>
        <c:lblAlgn val="ctr"/>
        <c:lblOffset val="100"/>
        <c:noMultiLvlLbl val="0"/>
      </c:catAx>
      <c:valAx>
        <c:axId val="537276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2000" dirty="0"/>
                  <a:t>Average Lung Capacity</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2696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9051596229380492"/>
          <c:y val="0.92999960352387978"/>
          <c:w val="0.37477091325953032"/>
          <c:h val="5.5069835020622425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sz="2800" dirty="0"/>
              <a:t>Average Lung Capacity (LC)  w.r.t weights</a:t>
            </a:r>
          </a:p>
        </c:rich>
      </c:tx>
      <c:layout>
        <c:manualLayout>
          <c:xMode val="edge"/>
          <c:yMode val="edge"/>
          <c:x val="0.22757069324935794"/>
          <c:y val="1.557336277944476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Sheet11!$I$1</c:f>
              <c:strCache>
                <c:ptCount val="1"/>
                <c:pt idx="0">
                  <c:v>female avg lc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Sheet11!$F$2:$F$8</c:f>
              <c:strCache>
                <c:ptCount val="6"/>
                <c:pt idx="0">
                  <c:v>35-45</c:v>
                </c:pt>
                <c:pt idx="1">
                  <c:v>46-56</c:v>
                </c:pt>
                <c:pt idx="2">
                  <c:v>57-67</c:v>
                </c:pt>
                <c:pt idx="3">
                  <c:v>68-78</c:v>
                </c:pt>
                <c:pt idx="4">
                  <c:v>79-89</c:v>
                </c:pt>
                <c:pt idx="5">
                  <c:v>90-100</c:v>
                </c:pt>
              </c:strCache>
            </c:strRef>
          </c:cat>
          <c:val>
            <c:numRef>
              <c:f>Sheet11!$I$2:$I$8</c:f>
              <c:numCache>
                <c:formatCode>General</c:formatCode>
                <c:ptCount val="7"/>
                <c:pt idx="0">
                  <c:v>2.77</c:v>
                </c:pt>
                <c:pt idx="1">
                  <c:v>2.9</c:v>
                </c:pt>
                <c:pt idx="2">
                  <c:v>2.84</c:v>
                </c:pt>
                <c:pt idx="3">
                  <c:v>3.13</c:v>
                </c:pt>
                <c:pt idx="4">
                  <c:v>2.96</c:v>
                </c:pt>
                <c:pt idx="5">
                  <c:v>2.8</c:v>
                </c:pt>
              </c:numCache>
            </c:numRef>
          </c:val>
          <c:extLst>
            <c:ext xmlns:c16="http://schemas.microsoft.com/office/drawing/2014/chart" uri="{C3380CC4-5D6E-409C-BE32-E72D297353CC}">
              <c16:uniqueId val="{00000000-BDDC-4CCA-A4C4-A38148168582}"/>
            </c:ext>
          </c:extLst>
        </c:ser>
        <c:ser>
          <c:idx val="1"/>
          <c:order val="1"/>
          <c:tx>
            <c:strRef>
              <c:f>Sheet11!$J$1</c:f>
              <c:strCache>
                <c:ptCount val="1"/>
                <c:pt idx="0">
                  <c:v>male avg lc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Sheet11!$F$2:$F$8</c:f>
              <c:strCache>
                <c:ptCount val="6"/>
                <c:pt idx="0">
                  <c:v>35-45</c:v>
                </c:pt>
                <c:pt idx="1">
                  <c:v>46-56</c:v>
                </c:pt>
                <c:pt idx="2">
                  <c:v>57-67</c:v>
                </c:pt>
                <c:pt idx="3">
                  <c:v>68-78</c:v>
                </c:pt>
                <c:pt idx="4">
                  <c:v>79-89</c:v>
                </c:pt>
                <c:pt idx="5">
                  <c:v>90-100</c:v>
                </c:pt>
              </c:strCache>
            </c:strRef>
          </c:cat>
          <c:val>
            <c:numRef>
              <c:f>Sheet11!$J$2:$J$8</c:f>
              <c:numCache>
                <c:formatCode>General</c:formatCode>
                <c:ptCount val="7"/>
                <c:pt idx="0">
                  <c:v>3.45</c:v>
                </c:pt>
                <c:pt idx="1">
                  <c:v>3.22</c:v>
                </c:pt>
                <c:pt idx="2">
                  <c:v>3.38</c:v>
                </c:pt>
                <c:pt idx="3">
                  <c:v>3.48</c:v>
                </c:pt>
                <c:pt idx="4">
                  <c:v>3.51</c:v>
                </c:pt>
                <c:pt idx="5">
                  <c:v>3.23</c:v>
                </c:pt>
              </c:numCache>
            </c:numRef>
          </c:val>
          <c:extLst>
            <c:ext xmlns:c16="http://schemas.microsoft.com/office/drawing/2014/chart" uri="{C3380CC4-5D6E-409C-BE32-E72D297353CC}">
              <c16:uniqueId val="{00000001-BDDC-4CCA-A4C4-A38148168582}"/>
            </c:ext>
          </c:extLst>
        </c:ser>
        <c:dLbls>
          <c:showLegendKey val="0"/>
          <c:showVal val="0"/>
          <c:showCatName val="0"/>
          <c:showSerName val="0"/>
          <c:showPercent val="0"/>
          <c:showBubbleSize val="0"/>
        </c:dLbls>
        <c:gapWidth val="100"/>
        <c:overlap val="-24"/>
        <c:axId val="539985336"/>
        <c:axId val="539985976"/>
      </c:barChart>
      <c:catAx>
        <c:axId val="539985336"/>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2000" dirty="0"/>
                  <a:t>weight </a:t>
                </a:r>
              </a:p>
            </c:rich>
          </c:tx>
          <c:layout>
            <c:manualLayout>
              <c:xMode val="edge"/>
              <c:yMode val="edge"/>
              <c:x val="0.37997034931558565"/>
              <c:y val="0.884621490032687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985976"/>
        <c:crosses val="autoZero"/>
        <c:auto val="1"/>
        <c:lblAlgn val="ctr"/>
        <c:lblOffset val="100"/>
        <c:noMultiLvlLbl val="0"/>
      </c:catAx>
      <c:valAx>
        <c:axId val="539985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2000" dirty="0"/>
                  <a:t>Average Lung Capacity</a:t>
                </a:r>
              </a:p>
            </c:rich>
          </c:tx>
          <c:layout>
            <c:manualLayout>
              <c:xMode val="edge"/>
              <c:yMode val="edge"/>
              <c:x val="1.6512813561461257E-2"/>
              <c:y val="0.2949032289275547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985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IN" sz="2800" b="1" dirty="0"/>
              <a:t>Pie chart for Profession </a:t>
            </a:r>
          </a:p>
        </c:rich>
      </c:tx>
      <c:layout>
        <c:manualLayout>
          <c:xMode val="edge"/>
          <c:yMode val="edge"/>
          <c:x val="0.16848105859220067"/>
          <c:y val="2.9662877161380323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007171643010528E-2"/>
          <c:y val="0.10083091787439613"/>
          <c:w val="0.8879858485101656"/>
          <c:h val="0.7044529651184906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C4-40A3-B2FD-7F1E68ED489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C4-40A3-B2FD-7F1E68ED489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C4-40A3-B2FD-7F1E68ED489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C4-40A3-B2FD-7F1E68ED489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5C4-40A3-B2FD-7F1E68ED489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5C4-40A3-B2FD-7F1E68ED489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5C4-40A3-B2FD-7F1E68ED4898}"/>
              </c:ext>
            </c:extLst>
          </c:dPt>
          <c:dLbls>
            <c:dLbl>
              <c:idx val="6"/>
              <c:layout>
                <c:manualLayout>
                  <c:x val="-1.8945435519272833E-2"/>
                  <c:y val="0.1235140172695804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85C4-40A3-B2FD-7F1E68ED4898}"/>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Sheet2!$N$3:$N$9</c:f>
              <c:strCache>
                <c:ptCount val="7"/>
                <c:pt idx="0">
                  <c:v>housewife</c:v>
                </c:pt>
                <c:pt idx="1">
                  <c:v>professor</c:v>
                </c:pt>
                <c:pt idx="2">
                  <c:v>service</c:v>
                </c:pt>
                <c:pt idx="3">
                  <c:v>business</c:v>
                </c:pt>
                <c:pt idx="4">
                  <c:v>other</c:v>
                </c:pt>
                <c:pt idx="5">
                  <c:v>student</c:v>
                </c:pt>
                <c:pt idx="6">
                  <c:v>retired</c:v>
                </c:pt>
              </c:strCache>
            </c:strRef>
          </c:cat>
          <c:val>
            <c:numRef>
              <c:f>Sheet2!$O$3:$O$9</c:f>
              <c:numCache>
                <c:formatCode>General</c:formatCode>
                <c:ptCount val="7"/>
                <c:pt idx="0">
                  <c:v>40</c:v>
                </c:pt>
                <c:pt idx="1">
                  <c:v>16</c:v>
                </c:pt>
                <c:pt idx="2">
                  <c:v>85</c:v>
                </c:pt>
                <c:pt idx="3">
                  <c:v>48</c:v>
                </c:pt>
                <c:pt idx="4">
                  <c:v>9</c:v>
                </c:pt>
                <c:pt idx="5">
                  <c:v>94</c:v>
                </c:pt>
                <c:pt idx="6">
                  <c:v>14</c:v>
                </c:pt>
              </c:numCache>
            </c:numRef>
          </c:val>
          <c:extLst>
            <c:ext xmlns:c16="http://schemas.microsoft.com/office/drawing/2014/chart" uri="{C3380CC4-5D6E-409C-BE32-E72D297353CC}">
              <c16:uniqueId val="{0000000E-85C4-40A3-B2FD-7F1E68ED489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4"/>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5"/>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6"/>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0ED55-F20F-48DA-9CAA-6A21A1B12991}" type="datetimeFigureOut">
              <a:rPr lang="en-IN" smtClean="0"/>
              <a:t>11-03-2020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D3E53-2EA5-46AD-9BBC-12F0B664558B}" type="slidenum">
              <a:rPr lang="en-IN" smtClean="0"/>
              <a:t>‹#›</a:t>
            </a:fld>
            <a:endParaRPr lang="en-IN"/>
          </a:p>
        </p:txBody>
      </p:sp>
    </p:spTree>
    <p:extLst>
      <p:ext uri="{BB962C8B-B14F-4D97-AF65-F5344CB8AC3E}">
        <p14:creationId xmlns:p14="http://schemas.microsoft.com/office/powerpoint/2010/main" val="1532622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DD3E53-2EA5-46AD-9BBC-12F0B664558B}" type="slidenum">
              <a:rPr lang="en-IN" smtClean="0"/>
              <a:t>1</a:t>
            </a:fld>
            <a:endParaRPr lang="en-IN"/>
          </a:p>
        </p:txBody>
      </p:sp>
    </p:spTree>
    <p:extLst>
      <p:ext uri="{BB962C8B-B14F-4D97-AF65-F5344CB8AC3E}">
        <p14:creationId xmlns:p14="http://schemas.microsoft.com/office/powerpoint/2010/main" val="395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DD3E53-2EA5-46AD-9BBC-12F0B664558B}" type="slidenum">
              <a:rPr lang="en-IN" smtClean="0"/>
              <a:t>11</a:t>
            </a:fld>
            <a:endParaRPr lang="en-IN"/>
          </a:p>
        </p:txBody>
      </p:sp>
    </p:spTree>
    <p:extLst>
      <p:ext uri="{BB962C8B-B14F-4D97-AF65-F5344CB8AC3E}">
        <p14:creationId xmlns:p14="http://schemas.microsoft.com/office/powerpoint/2010/main" val="4523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87EC-74FA-461D-9B02-EE87A05D11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3C0485-AE74-44B5-9604-EA811C290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99B733-D44B-46B0-8546-EADE530611A9}"/>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3B1591A1-EE93-42DD-8F1A-C3264F95AE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E93782-CC63-4868-ADD2-1E0A73961119}"/>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2107684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296A-A7D1-4B88-9514-66794FFCAB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0D6D37-4032-4064-A0AF-E39FEF2D8B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EEF598-FC0F-425C-88A9-7B5E64D4696F}"/>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34BC6121-A4FC-49EF-8DF9-3024433F8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F51554-12FE-4F0D-9F51-443F0ED2E62B}"/>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359674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1C6617-8701-4FD8-B373-EBB1E49C93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9F5C43-222B-4E52-862A-919AFED65F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6B4B13-20F2-499A-A479-0F0EE3894D18}"/>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3380B366-8149-4DF7-83B0-FDA1612A8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C339A9-35ED-452B-B9F9-56432C42AECB}"/>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45678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F4E0-798C-41AB-984D-1B57FB7E53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4C924D-C0B4-45CD-ACD4-26BE5D0245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7B0817-85C9-430B-8D44-2FB9921B1551}"/>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FDD68F92-0FE5-4D98-9A19-2F7E053CE1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D17F7D-0BBA-4001-9102-110D37619B63}"/>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196962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9D0B-63E0-47EF-A247-D5FDF7C286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C2C49F-494E-4566-9C98-B470C24D5F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DE692C-9150-4215-8EF8-381A89129646}"/>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63D0710F-567C-4D5E-B340-336685C1A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1AAF4-5D5D-47CF-AD64-D6502362FCAA}"/>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194184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448D-6ED1-487D-9943-D9CDED9479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E069FE-0090-4CF8-AAFB-68297320A2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D099D5-8DE3-44AC-8410-1469B3460E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55C146-6138-4700-A0FA-F73BC89F4AD0}"/>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6" name="Footer Placeholder 5">
            <a:extLst>
              <a:ext uri="{FF2B5EF4-FFF2-40B4-BE49-F238E27FC236}">
                <a16:creationId xmlns:a16="http://schemas.microsoft.com/office/drawing/2014/main" id="{E58EF0D4-C668-4400-833E-A24209D776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A18F3C-FE0E-477C-A5AE-C0A1F6EC3038}"/>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266102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E2CC-637C-41F7-B0C7-6ADF130018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026CE5-8062-4F60-953A-5C6502504D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C6681E-8BE5-4987-A8A3-95DEDDE686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DE5045-E6D0-4CA4-85A8-29F69F225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0CD122-1544-4A18-B289-2FE0231313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968022-A50A-42C3-838D-CCFAA026FE7B}"/>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8" name="Footer Placeholder 7">
            <a:extLst>
              <a:ext uri="{FF2B5EF4-FFF2-40B4-BE49-F238E27FC236}">
                <a16:creationId xmlns:a16="http://schemas.microsoft.com/office/drawing/2014/main" id="{AA64A88F-DD2B-4375-86F6-C5D20A635E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4678DB-13E4-4D9A-9D27-ACDC7EB06F3A}"/>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2210054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8064-8FA5-4927-9541-CF23CA2704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E30E1F-8801-4A74-8354-FFEAC78ED212}"/>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4" name="Footer Placeholder 3">
            <a:extLst>
              <a:ext uri="{FF2B5EF4-FFF2-40B4-BE49-F238E27FC236}">
                <a16:creationId xmlns:a16="http://schemas.microsoft.com/office/drawing/2014/main" id="{784FC1E5-CFF3-4EB2-A86A-72B4122742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D9F65B5-5EB6-4E3B-A067-342215E977D9}"/>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209777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B6E55F-ECFE-4BBC-B5E0-5C365CF0518F}"/>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3" name="Footer Placeholder 2">
            <a:extLst>
              <a:ext uri="{FF2B5EF4-FFF2-40B4-BE49-F238E27FC236}">
                <a16:creationId xmlns:a16="http://schemas.microsoft.com/office/drawing/2014/main" id="{E89C1AF4-BB93-4E42-95B4-BD26787F57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A51FAF-29B5-451E-AF26-B98B1B6FB37C}"/>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141583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4EAC-4140-4E93-9E52-4D00D8EAFF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EC1E09-9F14-4FDB-9130-C9BC762361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3377F0-CDD9-489B-A0FD-9035D473E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CA8D-98CF-4CED-A9F9-C17AC945038F}"/>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6" name="Footer Placeholder 5">
            <a:extLst>
              <a:ext uri="{FF2B5EF4-FFF2-40B4-BE49-F238E27FC236}">
                <a16:creationId xmlns:a16="http://schemas.microsoft.com/office/drawing/2014/main" id="{5C198C26-A716-436A-9AC1-68FACFFB65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9BD54-8441-4653-BD6A-5BA1D75250FD}"/>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233219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99B3-BCA5-421F-80B0-732D5E350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C1BCB7-305A-4537-AF1F-DB39B1A8D6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A743BDA-F3A5-447B-BC85-80452DAA2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4611B-BD8C-4898-BADF-3C8C5F41B0B6}"/>
              </a:ext>
            </a:extLst>
          </p:cNvPr>
          <p:cNvSpPr>
            <a:spLocks noGrp="1"/>
          </p:cNvSpPr>
          <p:nvPr>
            <p:ph type="dt" sz="half" idx="10"/>
          </p:nvPr>
        </p:nvSpPr>
        <p:spPr/>
        <p:txBody>
          <a:bodyPr/>
          <a:lstStyle/>
          <a:p>
            <a:fld id="{E9FABAFB-E234-4F63-8662-71F8D47895FE}" type="datetimeFigureOut">
              <a:rPr lang="en-IN" smtClean="0"/>
              <a:t>11-03-2020</a:t>
            </a:fld>
            <a:endParaRPr lang="en-IN"/>
          </a:p>
        </p:txBody>
      </p:sp>
      <p:sp>
        <p:nvSpPr>
          <p:cNvPr id="6" name="Footer Placeholder 5">
            <a:extLst>
              <a:ext uri="{FF2B5EF4-FFF2-40B4-BE49-F238E27FC236}">
                <a16:creationId xmlns:a16="http://schemas.microsoft.com/office/drawing/2014/main" id="{A6687376-4D9A-4FF0-91CE-CF34CBF5D5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0E02CC-E95A-469F-A98F-C76A23A5D16C}"/>
              </a:ext>
            </a:extLst>
          </p:cNvPr>
          <p:cNvSpPr>
            <a:spLocks noGrp="1"/>
          </p:cNvSpPr>
          <p:nvPr>
            <p:ph type="sldNum" sz="quarter" idx="12"/>
          </p:nvPr>
        </p:nvSpPr>
        <p:spPr/>
        <p:txBody>
          <a:bodyPr/>
          <a:lstStyle/>
          <a:p>
            <a:fld id="{5A2AC2A6-6BB1-4479-B354-F94256AD1302}" type="slidenum">
              <a:rPr lang="en-IN" smtClean="0"/>
              <a:t>‹#›</a:t>
            </a:fld>
            <a:endParaRPr lang="en-IN"/>
          </a:p>
        </p:txBody>
      </p:sp>
    </p:spTree>
    <p:extLst>
      <p:ext uri="{BB962C8B-B14F-4D97-AF65-F5344CB8AC3E}">
        <p14:creationId xmlns:p14="http://schemas.microsoft.com/office/powerpoint/2010/main" val="100242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ABBE52-50A9-4A3D-B5AA-D6F4D729C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E1D6FC-CE2B-439F-95BD-3CE8C85559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25D34D-EF08-4151-89B9-B1A28C3AD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FABAFB-E234-4F63-8662-71F8D47895FE}" type="datetimeFigureOut">
              <a:rPr lang="en-IN" smtClean="0"/>
              <a:t>11-03-2020</a:t>
            </a:fld>
            <a:endParaRPr lang="en-IN"/>
          </a:p>
        </p:txBody>
      </p:sp>
      <p:sp>
        <p:nvSpPr>
          <p:cNvPr id="5" name="Footer Placeholder 4">
            <a:extLst>
              <a:ext uri="{FF2B5EF4-FFF2-40B4-BE49-F238E27FC236}">
                <a16:creationId xmlns:a16="http://schemas.microsoft.com/office/drawing/2014/main" id="{EB5110D3-C907-413A-979E-302ED705F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D398862-4ACB-45E8-A4D4-43D7EAF8C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AC2A6-6BB1-4479-B354-F94256AD1302}" type="slidenum">
              <a:rPr lang="en-IN" smtClean="0"/>
              <a:t>‹#›</a:t>
            </a:fld>
            <a:endParaRPr lang="en-IN"/>
          </a:p>
        </p:txBody>
      </p:sp>
    </p:spTree>
    <p:extLst>
      <p:ext uri="{BB962C8B-B14F-4D97-AF65-F5344CB8AC3E}">
        <p14:creationId xmlns:p14="http://schemas.microsoft.com/office/powerpoint/2010/main" val="1428508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60.png"/><Relationship Id="rId1" Type="http://schemas.openxmlformats.org/officeDocument/2006/relationships/slideLayout" Target="../slideLayouts/slideLayout7.xml"/><Relationship Id="rId4" Type="http://schemas.openxmlformats.org/officeDocument/2006/relationships/image" Target="../media/image300.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searchgate.net/figure/nterpretation-of-Phi-and-Cramers-V_tbl2_326885374"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l="-2000" t="-14000" r="-25000" b="-84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B8C87B-2180-4550-8E82-2311FDC5C301}"/>
              </a:ext>
            </a:extLst>
          </p:cNvPr>
          <p:cNvPicPr/>
          <p:nvPr/>
        </p:nvPicPr>
        <p:blipFill>
          <a:blip r:embed="rId4">
            <a:extLst>
              <a:ext uri="{28A0092B-C50C-407E-A947-70E740481C1C}">
                <a14:useLocalDpi xmlns:a14="http://schemas.microsoft.com/office/drawing/2010/main" val="0"/>
              </a:ext>
            </a:extLst>
          </a:blip>
          <a:stretch>
            <a:fillRect/>
          </a:stretch>
        </p:blipFill>
        <p:spPr>
          <a:xfrm>
            <a:off x="424519" y="205649"/>
            <a:ext cx="1653795" cy="1489994"/>
          </a:xfrm>
          <a:prstGeom prst="rect">
            <a:avLst/>
          </a:prstGeom>
          <a:ln>
            <a:noFill/>
          </a:ln>
          <a:effectLst>
            <a:softEdge rad="112500"/>
          </a:effectLst>
        </p:spPr>
      </p:pic>
      <p:sp>
        <p:nvSpPr>
          <p:cNvPr id="2" name="Rectangle 1">
            <a:extLst>
              <a:ext uri="{FF2B5EF4-FFF2-40B4-BE49-F238E27FC236}">
                <a16:creationId xmlns:a16="http://schemas.microsoft.com/office/drawing/2014/main" id="{CC0AD004-D892-455C-8B8E-4CB51824CB7D}"/>
              </a:ext>
            </a:extLst>
          </p:cNvPr>
          <p:cNvSpPr/>
          <p:nvPr/>
        </p:nvSpPr>
        <p:spPr>
          <a:xfrm>
            <a:off x="1251417" y="1695643"/>
            <a:ext cx="9932151"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     M.E.S</a:t>
            </a:r>
            <a:r>
              <a:rPr lang="en-US" sz="4000" dirty="0">
                <a:ln w="0"/>
                <a:effectLst>
                  <a:outerShdw blurRad="38100" dist="19050" dir="2700000" algn="tl" rotWithShape="0">
                    <a:schemeClr val="dk1">
                      <a:alpha val="40000"/>
                    </a:schemeClr>
                  </a:outerShdw>
                </a:effectLst>
              </a:rPr>
              <a:t>.ABASAHEB GARWARE COLLEGE,PUNE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127553EE-4B90-49FE-B41E-84A4D39394AF}"/>
              </a:ext>
            </a:extLst>
          </p:cNvPr>
          <p:cNvSpPr/>
          <p:nvPr/>
        </p:nvSpPr>
        <p:spPr>
          <a:xfrm>
            <a:off x="0" y="2761700"/>
            <a:ext cx="12563475" cy="289310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rPr>
              <a:t>Efficacy of Lungs: A Statistical Study</a:t>
            </a:r>
          </a:p>
          <a:p>
            <a:pPr algn="ctr"/>
            <a:r>
              <a:rPr lang="en-US" sz="3200" b="1" cap="none" spc="0" dirty="0">
                <a:ln w="13462">
                  <a:solidFill>
                    <a:schemeClr val="bg1"/>
                  </a:solidFill>
                  <a:prstDash val="solid"/>
                </a:ln>
                <a:solidFill>
                  <a:schemeClr val="tx1">
                    <a:lumMod val="85000"/>
                    <a:lumOff val="15000"/>
                  </a:schemeClr>
                </a:solidFill>
              </a:rPr>
              <a:t>201</a:t>
            </a:r>
            <a:r>
              <a:rPr lang="en-US" sz="3200" b="1" dirty="0">
                <a:ln w="13462">
                  <a:solidFill>
                    <a:schemeClr val="bg1"/>
                  </a:solidFill>
                  <a:prstDash val="solid"/>
                </a:ln>
                <a:solidFill>
                  <a:schemeClr val="tx1">
                    <a:lumMod val="85000"/>
                    <a:lumOff val="15000"/>
                  </a:schemeClr>
                </a:solidFill>
              </a:rPr>
              <a:t>9-2020</a:t>
            </a:r>
          </a:p>
          <a:p>
            <a:pPr algn="ctr"/>
            <a:r>
              <a:rPr lang="en-US" sz="3200" b="1" cap="none" spc="0" dirty="0">
                <a:ln w="13462">
                  <a:solidFill>
                    <a:schemeClr val="bg1"/>
                  </a:solidFill>
                  <a:prstDash val="solid"/>
                </a:ln>
                <a:solidFill>
                  <a:schemeClr val="tx1">
                    <a:lumMod val="85000"/>
                    <a:lumOff val="15000"/>
                  </a:schemeClr>
                </a:solidFill>
              </a:rPr>
              <a:t>T.Y. B.Sc.</a:t>
            </a:r>
            <a:r>
              <a:rPr lang="en-US" sz="3200" b="1" dirty="0">
                <a:ln w="13462">
                  <a:solidFill>
                    <a:schemeClr val="bg1"/>
                  </a:solidFill>
                  <a:prstDash val="solid"/>
                </a:ln>
                <a:solidFill>
                  <a:schemeClr val="tx1">
                    <a:lumMod val="85000"/>
                    <a:lumOff val="15000"/>
                  </a:schemeClr>
                </a:solidFill>
              </a:rPr>
              <a:t> Project Competition</a:t>
            </a:r>
          </a:p>
          <a:p>
            <a:pPr algn="ctr"/>
            <a:endParaRPr lang="en-US" sz="3200" b="1" dirty="0">
              <a:ln w="13462">
                <a:solidFill>
                  <a:schemeClr val="bg1"/>
                </a:solidFill>
                <a:prstDash val="solid"/>
              </a:ln>
              <a:solidFill>
                <a:schemeClr val="tx1">
                  <a:lumMod val="85000"/>
                  <a:lumOff val="15000"/>
                </a:schemeClr>
              </a:solidFill>
            </a:endParaRPr>
          </a:p>
          <a:p>
            <a:pPr algn="ctr"/>
            <a:r>
              <a:rPr lang="en-US" sz="3200" b="1" cap="none" spc="0" dirty="0">
                <a:ln w="13462">
                  <a:solidFill>
                    <a:schemeClr val="bg1"/>
                  </a:solidFill>
                  <a:prstDash val="solid"/>
                </a:ln>
                <a:solidFill>
                  <a:schemeClr val="tx1">
                    <a:lumMod val="85000"/>
                    <a:lumOff val="15000"/>
                  </a:schemeClr>
                </a:solidFill>
              </a:rPr>
              <a:t>T.C. College, Baramati</a:t>
            </a:r>
          </a:p>
        </p:txBody>
      </p:sp>
      <p:pic>
        <p:nvPicPr>
          <p:cNvPr id="6" name="Picture 5">
            <a:extLst>
              <a:ext uri="{FF2B5EF4-FFF2-40B4-BE49-F238E27FC236}">
                <a16:creationId xmlns:a16="http://schemas.microsoft.com/office/drawing/2014/main" id="{CF53B01E-0913-48CD-B558-BF7099BD2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7950" y="116250"/>
            <a:ext cx="1814276" cy="1684023"/>
          </a:xfrm>
          <a:prstGeom prst="rect">
            <a:avLst/>
          </a:prstGeom>
          <a:ln>
            <a:noFill/>
          </a:ln>
          <a:effectLst>
            <a:softEdge rad="112500"/>
          </a:effectLst>
        </p:spPr>
      </p:pic>
      <p:sp>
        <p:nvSpPr>
          <p:cNvPr id="3" name="TextBox 2">
            <a:extLst>
              <a:ext uri="{FF2B5EF4-FFF2-40B4-BE49-F238E27FC236}">
                <a16:creationId xmlns:a16="http://schemas.microsoft.com/office/drawing/2014/main" id="{1AF96203-FD0D-4FE0-8B6D-4E405F02463E}"/>
              </a:ext>
            </a:extLst>
          </p:cNvPr>
          <p:cNvSpPr txBox="1"/>
          <p:nvPr/>
        </p:nvSpPr>
        <p:spPr>
          <a:xfrm>
            <a:off x="424520" y="5631416"/>
            <a:ext cx="11657706" cy="461665"/>
          </a:xfrm>
          <a:prstGeom prst="rect">
            <a:avLst/>
          </a:prstGeom>
          <a:noFill/>
        </p:spPr>
        <p:txBody>
          <a:bodyPr wrap="square" rtlCol="0">
            <a:spAutoFit/>
          </a:bodyPr>
          <a:lstStyle/>
          <a:p>
            <a:r>
              <a:rPr lang="en-US" sz="2400" dirty="0"/>
              <a:t>Submitted by : </a:t>
            </a:r>
            <a:r>
              <a:rPr lang="en-US" sz="2400" b="1" dirty="0"/>
              <a:t>Rujuta Kulkarni, Madhura Pote, Janaki Inamdar, Aparna Patil, Jyoti </a:t>
            </a:r>
            <a:r>
              <a:rPr lang="en-US" sz="2400" b="1" dirty="0" err="1"/>
              <a:t>Wagh</a:t>
            </a:r>
            <a:endParaRPr lang="en-US" sz="2400" b="1" dirty="0"/>
          </a:p>
        </p:txBody>
      </p:sp>
    </p:spTree>
    <p:extLst>
      <p:ext uri="{BB962C8B-B14F-4D97-AF65-F5344CB8AC3E}">
        <p14:creationId xmlns:p14="http://schemas.microsoft.com/office/powerpoint/2010/main" val="11212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8F6049-5C0E-4CAA-8FB6-29F1A2E22376}"/>
              </a:ext>
            </a:extLst>
          </p:cNvPr>
          <p:cNvSpPr/>
          <p:nvPr/>
        </p:nvSpPr>
        <p:spPr>
          <a:xfrm>
            <a:off x="1247775" y="1704975"/>
            <a:ext cx="10010775" cy="3647152"/>
          </a:xfrm>
          <a:prstGeom prst="rect">
            <a:avLst/>
          </a:prstGeom>
          <a:noFill/>
        </p:spPr>
        <p:txBody>
          <a:bodyPr wrap="square" lIns="91440" tIns="45720" rIns="91440" bIns="45720">
            <a:spAutoFit/>
          </a:bodyPr>
          <a:lstStyle/>
          <a:p>
            <a:pPr algn="ctr"/>
            <a:r>
              <a:rPr lang="en-US" sz="111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Exploratory Data </a:t>
            </a:r>
            <a:r>
              <a:rPr lang="en-US" sz="111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a:t>
            </a:r>
            <a:r>
              <a:rPr lang="en-US" sz="111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nalysis</a:t>
            </a:r>
          </a:p>
        </p:txBody>
      </p:sp>
    </p:spTree>
    <p:extLst>
      <p:ext uri="{BB962C8B-B14F-4D97-AF65-F5344CB8AC3E}">
        <p14:creationId xmlns:p14="http://schemas.microsoft.com/office/powerpoint/2010/main" val="61912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34D1F623-EBF0-43FE-BFE0-47FF36420989}"/>
              </a:ext>
            </a:extLst>
          </p:cNvPr>
          <p:cNvGraphicFramePr/>
          <p:nvPr>
            <p:extLst>
              <p:ext uri="{D42A27DB-BD31-4B8C-83A1-F6EECF244321}">
                <p14:modId xmlns:p14="http://schemas.microsoft.com/office/powerpoint/2010/main" val="1503532039"/>
              </p:ext>
            </p:extLst>
          </p:nvPr>
        </p:nvGraphicFramePr>
        <p:xfrm>
          <a:off x="66675" y="238125"/>
          <a:ext cx="5965954" cy="63055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731768E3-FB66-40E5-9A10-6B3DE7D67FF2}"/>
              </a:ext>
            </a:extLst>
          </p:cNvPr>
          <p:cNvGraphicFramePr>
            <a:graphicFrameLocks/>
          </p:cNvGraphicFramePr>
          <p:nvPr>
            <p:extLst>
              <p:ext uri="{D42A27DB-BD31-4B8C-83A1-F6EECF244321}">
                <p14:modId xmlns:p14="http://schemas.microsoft.com/office/powerpoint/2010/main" val="4069523414"/>
              </p:ext>
            </p:extLst>
          </p:nvPr>
        </p:nvGraphicFramePr>
        <p:xfrm>
          <a:off x="6159372" y="238125"/>
          <a:ext cx="5868956" cy="64008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3155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C6FEBEF-7369-4B84-B5BF-9BDCF232CABF}"/>
              </a:ext>
            </a:extLst>
          </p:cNvPr>
          <p:cNvGraphicFramePr>
            <a:graphicFrameLocks/>
          </p:cNvGraphicFramePr>
          <p:nvPr>
            <p:extLst>
              <p:ext uri="{D42A27DB-BD31-4B8C-83A1-F6EECF244321}">
                <p14:modId xmlns:p14="http://schemas.microsoft.com/office/powerpoint/2010/main" val="3116302371"/>
              </p:ext>
            </p:extLst>
          </p:nvPr>
        </p:nvGraphicFramePr>
        <p:xfrm>
          <a:off x="123826" y="247476"/>
          <a:ext cx="5848350" cy="6324774"/>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9DD536B9-5309-4559-B9B1-1C3AC59C5F6B}"/>
              </a:ext>
            </a:extLst>
          </p:cNvPr>
          <p:cNvSpPr/>
          <p:nvPr/>
        </p:nvSpPr>
        <p:spPr>
          <a:xfrm>
            <a:off x="398105" y="5541744"/>
            <a:ext cx="12025993" cy="637547"/>
          </a:xfrm>
          <a:prstGeom prst="rect">
            <a:avLst/>
          </a:prstGeom>
        </p:spPr>
        <p:txBody>
          <a:bodyPr wrap="square">
            <a:spAutoFit/>
          </a:bodyPr>
          <a:lstStyle/>
          <a:p>
            <a:pPr marL="588645" algn="just">
              <a:lnSpc>
                <a:spcPct val="107000"/>
              </a:lnSpc>
              <a:spcAft>
                <a:spcPts val="0"/>
              </a:spcAft>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588645"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85C0F68D-FB10-4E6A-99F0-83B07A214BEB}"/>
              </a:ext>
            </a:extLst>
          </p:cNvPr>
          <p:cNvGraphicFramePr/>
          <p:nvPr>
            <p:extLst>
              <p:ext uri="{D42A27DB-BD31-4B8C-83A1-F6EECF244321}">
                <p14:modId xmlns:p14="http://schemas.microsoft.com/office/powerpoint/2010/main" val="3494906607"/>
              </p:ext>
            </p:extLst>
          </p:nvPr>
        </p:nvGraphicFramePr>
        <p:xfrm>
          <a:off x="6649034" y="123826"/>
          <a:ext cx="5213868" cy="6572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654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295483-85CC-4C81-83C4-E181DA72B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63" y="962025"/>
            <a:ext cx="5495924" cy="5652601"/>
          </a:xfrm>
          <a:prstGeom prst="rect">
            <a:avLst/>
          </a:prstGeom>
        </p:spPr>
      </p:pic>
      <p:sp>
        <p:nvSpPr>
          <p:cNvPr id="8" name="TextBox 7">
            <a:extLst>
              <a:ext uri="{FF2B5EF4-FFF2-40B4-BE49-F238E27FC236}">
                <a16:creationId xmlns:a16="http://schemas.microsoft.com/office/drawing/2014/main" id="{8974B29F-1519-4E06-8BC6-B006CB3BA9D5}"/>
              </a:ext>
            </a:extLst>
          </p:cNvPr>
          <p:cNvSpPr txBox="1"/>
          <p:nvPr/>
        </p:nvSpPr>
        <p:spPr>
          <a:xfrm>
            <a:off x="4029074" y="1872551"/>
            <a:ext cx="1533526" cy="1569660"/>
          </a:xfrm>
          <a:prstGeom prst="rect">
            <a:avLst/>
          </a:prstGeom>
          <a:noFill/>
        </p:spPr>
        <p:txBody>
          <a:bodyPr wrap="square" rtlCol="0">
            <a:spAutoFit/>
          </a:bodyPr>
          <a:lstStyle/>
          <a:p>
            <a:r>
              <a:rPr lang="en-IN" sz="2400" b="1" dirty="0"/>
              <a:t>Positively Skewed for females</a:t>
            </a:r>
          </a:p>
        </p:txBody>
      </p:sp>
      <p:pic>
        <p:nvPicPr>
          <p:cNvPr id="10" name="Picture 9">
            <a:extLst>
              <a:ext uri="{FF2B5EF4-FFF2-40B4-BE49-F238E27FC236}">
                <a16:creationId xmlns:a16="http://schemas.microsoft.com/office/drawing/2014/main" id="{AED8A343-9C5F-4D39-9943-6B83BA072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2025"/>
            <a:ext cx="5876925" cy="5652601"/>
          </a:xfrm>
          <a:prstGeom prst="rect">
            <a:avLst/>
          </a:prstGeom>
        </p:spPr>
      </p:pic>
      <p:sp>
        <p:nvSpPr>
          <p:cNvPr id="6" name="TextBox 5">
            <a:extLst>
              <a:ext uri="{FF2B5EF4-FFF2-40B4-BE49-F238E27FC236}">
                <a16:creationId xmlns:a16="http://schemas.microsoft.com/office/drawing/2014/main" id="{4A422298-36C8-4032-98CC-BA05B5E74685}"/>
              </a:ext>
            </a:extLst>
          </p:cNvPr>
          <p:cNvSpPr txBox="1"/>
          <p:nvPr/>
        </p:nvSpPr>
        <p:spPr>
          <a:xfrm>
            <a:off x="10269111" y="1076052"/>
            <a:ext cx="1533526" cy="1200329"/>
          </a:xfrm>
          <a:prstGeom prst="rect">
            <a:avLst/>
          </a:prstGeom>
          <a:noFill/>
        </p:spPr>
        <p:txBody>
          <a:bodyPr wrap="square" rtlCol="0">
            <a:spAutoFit/>
          </a:bodyPr>
          <a:lstStyle/>
          <a:p>
            <a:r>
              <a:rPr lang="en-IN" sz="2400" b="1" dirty="0"/>
              <a:t>Negatively Skewed for males</a:t>
            </a:r>
          </a:p>
        </p:txBody>
      </p:sp>
      <p:sp>
        <p:nvSpPr>
          <p:cNvPr id="11" name="TextBox 10">
            <a:extLst>
              <a:ext uri="{FF2B5EF4-FFF2-40B4-BE49-F238E27FC236}">
                <a16:creationId xmlns:a16="http://schemas.microsoft.com/office/drawing/2014/main" id="{6DF63526-A40B-43BD-B2CE-D565F595A6A8}"/>
              </a:ext>
            </a:extLst>
          </p:cNvPr>
          <p:cNvSpPr txBox="1"/>
          <p:nvPr/>
        </p:nvSpPr>
        <p:spPr>
          <a:xfrm>
            <a:off x="571500" y="0"/>
            <a:ext cx="9620250" cy="584775"/>
          </a:xfrm>
          <a:prstGeom prst="rect">
            <a:avLst/>
          </a:prstGeom>
          <a:noFill/>
        </p:spPr>
        <p:txBody>
          <a:bodyPr wrap="square" rtlCol="0">
            <a:spAutoFit/>
          </a:bodyPr>
          <a:lstStyle/>
          <a:p>
            <a:r>
              <a:rPr lang="en-IN" sz="3200" b="1" dirty="0">
                <a:solidFill>
                  <a:srgbClr val="0000CC"/>
                </a:solidFill>
                <a:latin typeface="Times New Roman" panose="02020603050405020304" pitchFamily="18" charset="0"/>
                <a:cs typeface="Times New Roman" panose="02020603050405020304" pitchFamily="18" charset="0"/>
              </a:rPr>
              <a:t>Histogram of Lung Capacity with respect to Gender</a:t>
            </a:r>
          </a:p>
        </p:txBody>
      </p:sp>
    </p:spTree>
    <p:extLst>
      <p:ext uri="{BB962C8B-B14F-4D97-AF65-F5344CB8AC3E}">
        <p14:creationId xmlns:p14="http://schemas.microsoft.com/office/powerpoint/2010/main" val="3468928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C49E1-D1D2-4810-B2F2-6E3C185B5B63}"/>
              </a:ext>
            </a:extLst>
          </p:cNvPr>
          <p:cNvPicPr/>
          <p:nvPr/>
        </p:nvPicPr>
        <p:blipFill>
          <a:blip r:embed="rId3">
            <a:extLst>
              <a:ext uri="{28A0092B-C50C-407E-A947-70E740481C1C}">
                <a14:useLocalDpi xmlns:a14="http://schemas.microsoft.com/office/drawing/2010/main" val="0"/>
              </a:ext>
            </a:extLst>
          </a:blip>
          <a:stretch>
            <a:fillRect/>
          </a:stretch>
        </p:blipFill>
        <p:spPr>
          <a:xfrm>
            <a:off x="131989" y="1049110"/>
            <a:ext cx="6030686" cy="547687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A6E5DCC-44A1-4ED6-85C5-9070CB7370B5}"/>
              </a:ext>
            </a:extLst>
          </p:cNvPr>
          <p:cNvSpPr txBox="1"/>
          <p:nvPr/>
        </p:nvSpPr>
        <p:spPr>
          <a:xfrm>
            <a:off x="6653698" y="1990725"/>
            <a:ext cx="4671527" cy="2585323"/>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Shapiro wilk test:</a:t>
            </a:r>
          </a:p>
          <a:p>
            <a:r>
              <a:rPr lang="en-IN" sz="2400" dirty="0">
                <a:latin typeface="Times New Roman" panose="02020603050405020304" pitchFamily="18" charset="0"/>
                <a:cs typeface="Times New Roman" panose="02020603050405020304" pitchFamily="18" charset="0"/>
              </a:rPr>
              <a:t>W=0.97741</a:t>
            </a:r>
          </a:p>
          <a:p>
            <a:r>
              <a:rPr lang="en-IN" sz="2400" dirty="0">
                <a:latin typeface="Times New Roman" panose="02020603050405020304" pitchFamily="18" charset="0"/>
                <a:cs typeface="Times New Roman" panose="02020603050405020304" pitchFamily="18" charset="0"/>
              </a:rPr>
              <a:t>P value: 0.01326</a:t>
            </a:r>
          </a:p>
          <a:p>
            <a:r>
              <a:rPr lang="en-IN" sz="2400" b="1" dirty="0">
                <a:latin typeface="Times New Roman" panose="02020603050405020304" pitchFamily="18" charset="0"/>
                <a:cs typeface="Times New Roman" panose="02020603050405020304" pitchFamily="18" charset="0"/>
              </a:rPr>
              <a:t>Lung capacity is not normally distributed at 0.05 level of significance.</a:t>
            </a:r>
          </a:p>
          <a:p>
            <a:endParaRPr lang="en-IN" dirty="0"/>
          </a:p>
        </p:txBody>
      </p:sp>
      <p:sp>
        <p:nvSpPr>
          <p:cNvPr id="5" name="Rectangle 4">
            <a:extLst>
              <a:ext uri="{FF2B5EF4-FFF2-40B4-BE49-F238E27FC236}">
                <a16:creationId xmlns:a16="http://schemas.microsoft.com/office/drawing/2014/main" id="{998A6E20-93E6-42E8-BC97-04574B2BB4CA}"/>
              </a:ext>
            </a:extLst>
          </p:cNvPr>
          <p:cNvSpPr/>
          <p:nvPr/>
        </p:nvSpPr>
        <p:spPr>
          <a:xfrm>
            <a:off x="1885136" y="0"/>
            <a:ext cx="7616188" cy="769441"/>
          </a:xfrm>
          <a:prstGeom prst="rect">
            <a:avLst/>
          </a:prstGeom>
          <a:noFill/>
          <a:effectLst/>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u="sng" dirty="0">
                <a:ln w="0"/>
                <a:solidFill>
                  <a:srgbClr val="0000CC"/>
                </a:solidFill>
                <a:latin typeface="Times New Roman" panose="02020603050405020304" pitchFamily="18" charset="0"/>
                <a:cs typeface="Times New Roman" panose="02020603050405020304" pitchFamily="18" charset="0"/>
              </a:rPr>
              <a:t>Distribution of Lung Capacity </a:t>
            </a:r>
            <a:endParaRPr lang="en-US" sz="4400" b="1" u="sng" dirty="0">
              <a:ln w="13462">
                <a:solidFill>
                  <a:schemeClr val="bg1"/>
                </a:solidFill>
                <a:prstDash val="solid"/>
              </a:ln>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7097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04BC24-5E8C-46E1-9BD9-DCDCA09590DF}"/>
              </a:ext>
            </a:extLst>
          </p:cNvPr>
          <p:cNvPicPr/>
          <p:nvPr/>
        </p:nvPicPr>
        <p:blipFill>
          <a:blip r:embed="rId3">
            <a:extLst>
              <a:ext uri="{28A0092B-C50C-407E-A947-70E740481C1C}">
                <a14:useLocalDpi xmlns:a14="http://schemas.microsoft.com/office/drawing/2010/main" val="0"/>
              </a:ext>
            </a:extLst>
          </a:blip>
          <a:stretch>
            <a:fillRect/>
          </a:stretch>
        </p:blipFill>
        <p:spPr>
          <a:xfrm>
            <a:off x="118110" y="678080"/>
            <a:ext cx="5596890" cy="5398870"/>
          </a:xfrm>
          <a:prstGeom prst="rect">
            <a:avLst/>
          </a:prstGeom>
        </p:spPr>
      </p:pic>
      <p:sp>
        <p:nvSpPr>
          <p:cNvPr id="2" name="TextBox 1">
            <a:extLst>
              <a:ext uri="{FF2B5EF4-FFF2-40B4-BE49-F238E27FC236}">
                <a16:creationId xmlns:a16="http://schemas.microsoft.com/office/drawing/2014/main" id="{3F05ED91-3620-43D8-BD44-D0C8375EB384}"/>
              </a:ext>
            </a:extLst>
          </p:cNvPr>
          <p:cNvSpPr txBox="1"/>
          <p:nvPr/>
        </p:nvSpPr>
        <p:spPr>
          <a:xfrm>
            <a:off x="2133600" y="934193"/>
            <a:ext cx="235267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Females</a:t>
            </a:r>
          </a:p>
        </p:txBody>
      </p:sp>
      <p:pic>
        <p:nvPicPr>
          <p:cNvPr id="9" name="Picture 8">
            <a:extLst>
              <a:ext uri="{FF2B5EF4-FFF2-40B4-BE49-F238E27FC236}">
                <a16:creationId xmlns:a16="http://schemas.microsoft.com/office/drawing/2014/main" id="{5AFFE5F8-E97D-4C95-A62C-A65703F36794}"/>
              </a:ext>
            </a:extLst>
          </p:cNvPr>
          <p:cNvPicPr/>
          <p:nvPr/>
        </p:nvPicPr>
        <p:blipFill>
          <a:blip r:embed="rId4">
            <a:extLst>
              <a:ext uri="{28A0092B-C50C-407E-A947-70E740481C1C}">
                <a14:useLocalDpi xmlns:a14="http://schemas.microsoft.com/office/drawing/2010/main" val="0"/>
              </a:ext>
            </a:extLst>
          </a:blip>
          <a:stretch>
            <a:fillRect/>
          </a:stretch>
        </p:blipFill>
        <p:spPr>
          <a:xfrm>
            <a:off x="5991225" y="678080"/>
            <a:ext cx="5553075" cy="5398869"/>
          </a:xfrm>
          <a:prstGeom prst="rect">
            <a:avLst/>
          </a:prstGeom>
        </p:spPr>
      </p:pic>
      <p:sp>
        <p:nvSpPr>
          <p:cNvPr id="10" name="TextBox 9">
            <a:extLst>
              <a:ext uri="{FF2B5EF4-FFF2-40B4-BE49-F238E27FC236}">
                <a16:creationId xmlns:a16="http://schemas.microsoft.com/office/drawing/2014/main" id="{F3CBDEF0-4B4D-482B-A3F9-A684C668E7D3}"/>
              </a:ext>
            </a:extLst>
          </p:cNvPr>
          <p:cNvSpPr txBox="1"/>
          <p:nvPr/>
        </p:nvSpPr>
        <p:spPr>
          <a:xfrm>
            <a:off x="7924800" y="934193"/>
            <a:ext cx="235267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Males</a:t>
            </a:r>
          </a:p>
        </p:txBody>
      </p:sp>
      <p:sp>
        <p:nvSpPr>
          <p:cNvPr id="6" name="TextBox 5">
            <a:extLst>
              <a:ext uri="{FF2B5EF4-FFF2-40B4-BE49-F238E27FC236}">
                <a16:creationId xmlns:a16="http://schemas.microsoft.com/office/drawing/2014/main" id="{BBED7F24-0154-48E6-A2FF-E24B652A6600}"/>
              </a:ext>
            </a:extLst>
          </p:cNvPr>
          <p:cNvSpPr txBox="1"/>
          <p:nvPr/>
        </p:nvSpPr>
        <p:spPr>
          <a:xfrm>
            <a:off x="971551" y="93305"/>
            <a:ext cx="10706100" cy="584775"/>
          </a:xfrm>
          <a:prstGeom prst="rect">
            <a:avLst/>
          </a:prstGeom>
          <a:noFill/>
        </p:spPr>
        <p:txBody>
          <a:bodyPr wrap="square" rtlCol="0">
            <a:spAutoFit/>
          </a:bodyPr>
          <a:lstStyle/>
          <a:p>
            <a:r>
              <a:rPr lang="en-IN" sz="3200" b="1" dirty="0">
                <a:solidFill>
                  <a:srgbClr val="0000CC"/>
                </a:solidFill>
                <a:latin typeface="Times New Roman" panose="02020603050405020304" pitchFamily="18" charset="0"/>
                <a:cs typeface="Times New Roman" panose="02020603050405020304" pitchFamily="18" charset="0"/>
              </a:rPr>
              <a:t>Boxplot For Lung Capacity with respect to age </a:t>
            </a:r>
          </a:p>
        </p:txBody>
      </p:sp>
    </p:spTree>
    <p:extLst>
      <p:ext uri="{BB962C8B-B14F-4D97-AF65-F5344CB8AC3E}">
        <p14:creationId xmlns:p14="http://schemas.microsoft.com/office/powerpoint/2010/main" val="136989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E259F0-E098-4773-A5AC-A7E2E5C498E6}"/>
              </a:ext>
            </a:extLst>
          </p:cNvPr>
          <p:cNvSpPr txBox="1"/>
          <p:nvPr/>
        </p:nvSpPr>
        <p:spPr>
          <a:xfrm>
            <a:off x="1692924" y="58430"/>
            <a:ext cx="12172950" cy="584775"/>
          </a:xfrm>
          <a:prstGeom prst="rect">
            <a:avLst/>
          </a:prstGeom>
          <a:noFill/>
        </p:spPr>
        <p:txBody>
          <a:bodyPr wrap="square" rtlCol="0">
            <a:spAutoFit/>
          </a:bodyPr>
          <a:lstStyle/>
          <a:p>
            <a:r>
              <a:rPr lang="en-IN" sz="3200" b="1" dirty="0">
                <a:solidFill>
                  <a:srgbClr val="0000CC"/>
                </a:solidFill>
                <a:latin typeface="Times New Roman" panose="02020603050405020304" pitchFamily="18" charset="0"/>
                <a:cs typeface="Times New Roman" panose="02020603050405020304" pitchFamily="18" charset="0"/>
              </a:rPr>
              <a:t>Boxplot For Lung Capacity with respect to height  </a:t>
            </a:r>
          </a:p>
        </p:txBody>
      </p:sp>
      <p:pic>
        <p:nvPicPr>
          <p:cNvPr id="3" name="Picture 2">
            <a:extLst>
              <a:ext uri="{FF2B5EF4-FFF2-40B4-BE49-F238E27FC236}">
                <a16:creationId xmlns:a16="http://schemas.microsoft.com/office/drawing/2014/main" id="{2B4821D6-6E67-47A3-A7FF-E977D2A955BF}"/>
              </a:ext>
            </a:extLst>
          </p:cNvPr>
          <p:cNvPicPr/>
          <p:nvPr/>
        </p:nvPicPr>
        <p:blipFill>
          <a:blip r:embed="rId3">
            <a:extLst>
              <a:ext uri="{28A0092B-C50C-407E-A947-70E740481C1C}">
                <a14:useLocalDpi xmlns:a14="http://schemas.microsoft.com/office/drawing/2010/main" val="0"/>
              </a:ext>
            </a:extLst>
          </a:blip>
          <a:stretch>
            <a:fillRect/>
          </a:stretch>
        </p:blipFill>
        <p:spPr>
          <a:xfrm>
            <a:off x="226378" y="1065490"/>
            <a:ext cx="5731510" cy="5306735"/>
          </a:xfrm>
          <a:prstGeom prst="rect">
            <a:avLst/>
          </a:prstGeom>
        </p:spPr>
      </p:pic>
      <p:sp>
        <p:nvSpPr>
          <p:cNvPr id="5" name="TextBox 4">
            <a:extLst>
              <a:ext uri="{FF2B5EF4-FFF2-40B4-BE49-F238E27FC236}">
                <a16:creationId xmlns:a16="http://schemas.microsoft.com/office/drawing/2014/main" id="{58C399D2-664C-4A0C-AC7F-CA809756E6D3}"/>
              </a:ext>
            </a:extLst>
          </p:cNvPr>
          <p:cNvSpPr txBox="1"/>
          <p:nvPr/>
        </p:nvSpPr>
        <p:spPr>
          <a:xfrm>
            <a:off x="2190750" y="1325285"/>
            <a:ext cx="305752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Males </a:t>
            </a:r>
          </a:p>
        </p:txBody>
      </p:sp>
      <p:pic>
        <p:nvPicPr>
          <p:cNvPr id="6" name="Picture 5">
            <a:extLst>
              <a:ext uri="{FF2B5EF4-FFF2-40B4-BE49-F238E27FC236}">
                <a16:creationId xmlns:a16="http://schemas.microsoft.com/office/drawing/2014/main" id="{0EBD0A63-A9E9-4AAE-8C36-A0E82926CF32}"/>
              </a:ext>
            </a:extLst>
          </p:cNvPr>
          <p:cNvPicPr/>
          <p:nvPr/>
        </p:nvPicPr>
        <p:blipFill>
          <a:blip r:embed="rId4">
            <a:extLst>
              <a:ext uri="{28A0092B-C50C-407E-A947-70E740481C1C}">
                <a14:useLocalDpi xmlns:a14="http://schemas.microsoft.com/office/drawing/2010/main" val="0"/>
              </a:ext>
            </a:extLst>
          </a:blip>
          <a:stretch>
            <a:fillRect/>
          </a:stretch>
        </p:blipFill>
        <p:spPr>
          <a:xfrm>
            <a:off x="6096000" y="1065490"/>
            <a:ext cx="5731510" cy="5449610"/>
          </a:xfrm>
          <a:prstGeom prst="rect">
            <a:avLst/>
          </a:prstGeom>
        </p:spPr>
      </p:pic>
      <p:sp>
        <p:nvSpPr>
          <p:cNvPr id="7" name="TextBox 6">
            <a:extLst>
              <a:ext uri="{FF2B5EF4-FFF2-40B4-BE49-F238E27FC236}">
                <a16:creationId xmlns:a16="http://schemas.microsoft.com/office/drawing/2014/main" id="{DBFBA096-EC72-451D-B907-A4617E9F9BB5}"/>
              </a:ext>
            </a:extLst>
          </p:cNvPr>
          <p:cNvSpPr txBox="1"/>
          <p:nvPr/>
        </p:nvSpPr>
        <p:spPr>
          <a:xfrm>
            <a:off x="8039100" y="1325285"/>
            <a:ext cx="305752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For Females </a:t>
            </a:r>
          </a:p>
        </p:txBody>
      </p:sp>
    </p:spTree>
    <p:extLst>
      <p:ext uri="{BB962C8B-B14F-4D97-AF65-F5344CB8AC3E}">
        <p14:creationId xmlns:p14="http://schemas.microsoft.com/office/powerpoint/2010/main" val="269454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109DF-5F40-4B88-AB18-D44C0E294521}"/>
              </a:ext>
            </a:extLst>
          </p:cNvPr>
          <p:cNvSpPr/>
          <p:nvPr/>
        </p:nvSpPr>
        <p:spPr>
          <a:xfrm>
            <a:off x="409575" y="1602165"/>
            <a:ext cx="10887075" cy="3970318"/>
          </a:xfrm>
          <a:prstGeom prst="rect">
            <a:avLst/>
          </a:prstGeom>
          <a:noFill/>
          <a:effectLst/>
        </p:spPr>
        <p:txBody>
          <a:bodyPr wrap="square" lIns="91440" tIns="45720" rIns="91440" bIns="45720">
            <a:spAutoFit/>
          </a:bodyPr>
          <a:lstStyle/>
          <a:p>
            <a:pPr algn="ctr"/>
            <a:r>
              <a:rPr lang="en-US" sz="12600" dirty="0">
                <a:ln w="0"/>
                <a:effectLst>
                  <a:outerShdw blurRad="60007" dist="200025" dir="15000000" sy="30000" kx="-1800000" algn="bl" rotWithShape="0">
                    <a:prstClr val="black">
                      <a:alpha val="32000"/>
                    </a:prstClr>
                  </a:outerShdw>
                </a:effectLst>
              </a:rPr>
              <a:t>STATISTICAL</a:t>
            </a:r>
            <a:r>
              <a:rPr lang="en-US" sz="12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60007" dist="200025" dir="15000000" sy="30000" kx="-1800000" algn="bl" rotWithShape="0">
                    <a:prstClr val="black">
                      <a:alpha val="32000"/>
                    </a:prstClr>
                  </a:outerShdw>
                  <a:reflection blurRad="6350" stA="53000" endA="300" endPos="35500" dir="5400000" sy="-90000" algn="bl" rotWithShape="0"/>
                </a:effectLst>
              </a:rPr>
              <a:t>   </a:t>
            </a:r>
          </a:p>
          <a:p>
            <a:pPr algn="ctr"/>
            <a:r>
              <a:rPr lang="en-US" sz="12600" dirty="0">
                <a:ln w="0"/>
                <a:effectLst>
                  <a:outerShdw blurRad="60007" dist="200025" dir="15000000" sy="30000" kx="-1800000" algn="bl" rotWithShape="0">
                    <a:prstClr val="black">
                      <a:alpha val="32000"/>
                    </a:prstClr>
                  </a:outerShdw>
                </a:effectLst>
              </a:rPr>
              <a:t>ANALYSIS</a:t>
            </a:r>
            <a:endParaRPr lang="en-US" sz="12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60007" dist="200025" dir="15000000" sy="30000" kx="-1800000" algn="bl" rotWithShape="0">
                  <a:prstClr val="black">
                    <a:alpha val="32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68402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313CC-D79B-4BA6-A2AE-83767CF4865A}"/>
              </a:ext>
            </a:extLst>
          </p:cNvPr>
          <p:cNvSpPr txBox="1"/>
          <p:nvPr/>
        </p:nvSpPr>
        <p:spPr>
          <a:xfrm>
            <a:off x="133509" y="0"/>
            <a:ext cx="12058491" cy="769441"/>
          </a:xfrm>
          <a:prstGeom prst="rect">
            <a:avLst/>
          </a:prstGeom>
          <a:noFill/>
        </p:spPr>
        <p:txBody>
          <a:bodyPr wrap="square" rtlCol="0" anchor="ctr">
            <a:spAutoFit/>
          </a:bodyPr>
          <a:lstStyle/>
          <a:p>
            <a:r>
              <a:rPr lang="en-US" sz="4400" b="1" u="sng" dirty="0">
                <a:solidFill>
                  <a:srgbClr val="0000CC"/>
                </a:solidFill>
                <a:latin typeface="Times New Roman" panose="02020603050405020304" pitchFamily="18" charset="0"/>
                <a:cs typeface="Times New Roman" panose="02020603050405020304" pitchFamily="18" charset="0"/>
              </a:rPr>
              <a:t>Descriptive Statistics for Lung Capacity (in </a:t>
            </a:r>
            <a:r>
              <a:rPr lang="en-US" sz="4400" b="1" u="sng" dirty="0" err="1">
                <a:solidFill>
                  <a:srgbClr val="0000CC"/>
                </a:solidFill>
                <a:latin typeface="Times New Roman" panose="02020603050405020304" pitchFamily="18" charset="0"/>
                <a:cs typeface="Times New Roman" panose="02020603050405020304" pitchFamily="18" charset="0"/>
              </a:rPr>
              <a:t>Litre</a:t>
            </a:r>
            <a:r>
              <a:rPr lang="en-US" sz="4400" b="1" u="sng" dirty="0">
                <a:solidFill>
                  <a:srgbClr val="0000CC"/>
                </a:solidFill>
                <a:latin typeface="Times New Roman" panose="02020603050405020304" pitchFamily="18" charset="0"/>
                <a:cs typeface="Times New Roman" panose="02020603050405020304" pitchFamily="18" charset="0"/>
              </a:rPr>
              <a:t>)</a:t>
            </a:r>
            <a:endParaRPr lang="en-IN" sz="4400" b="1" u="sng" dirty="0">
              <a:solidFill>
                <a:srgbClr val="0000CC"/>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66A82A5-008A-4AC1-9F96-CCCAF632E380}"/>
              </a:ext>
            </a:extLst>
          </p:cNvPr>
          <p:cNvSpPr/>
          <p:nvPr/>
        </p:nvSpPr>
        <p:spPr>
          <a:xfrm>
            <a:off x="514349" y="1066800"/>
            <a:ext cx="2981323" cy="4724400"/>
          </a:xfrm>
          <a:prstGeom prst="roundRect">
            <a:avLst>
              <a:gd name="adj" fmla="val 18148"/>
            </a:avLst>
          </a:prstGeom>
          <a:gradFill flip="none" rotWithShape="1">
            <a:gsLst>
              <a:gs pos="0">
                <a:srgbClr val="FFFF79"/>
              </a:gs>
              <a:gs pos="100000">
                <a:srgbClr val="FFC000"/>
              </a:gs>
            </a:gsLst>
            <a:path path="rect">
              <a:fillToRect t="100000" r="100000"/>
            </a:path>
            <a:tileRect l="-100000" b="-100000"/>
          </a:gradFill>
          <a:ln>
            <a:noFill/>
          </a:ln>
          <a:effectLst>
            <a:outerShdw blurRad="50800" dist="38100" dir="13500000" sx="101000" sy="101000" algn="br" rotWithShape="0">
              <a:prstClr val="black">
                <a:alpha val="38000"/>
              </a:prstClr>
            </a:outerShdw>
            <a:reflection blurRad="6350" stA="50000" endPos="2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E493FCA9-0214-44D6-87E3-C69B89F48843}"/>
              </a:ext>
            </a:extLst>
          </p:cNvPr>
          <p:cNvSpPr/>
          <p:nvPr/>
        </p:nvSpPr>
        <p:spPr>
          <a:xfrm>
            <a:off x="4705350" y="1066800"/>
            <a:ext cx="2781300" cy="4724400"/>
          </a:xfrm>
          <a:prstGeom prst="roundRect">
            <a:avLst>
              <a:gd name="adj" fmla="val 18148"/>
            </a:avLst>
          </a:prstGeom>
          <a:gradFill flip="none" rotWithShape="1">
            <a:gsLst>
              <a:gs pos="0">
                <a:srgbClr val="FF8FBC"/>
              </a:gs>
              <a:gs pos="100000">
                <a:srgbClr val="FF0066"/>
              </a:gs>
            </a:gsLst>
            <a:path path="rect">
              <a:fillToRect r="100000" b="100000"/>
            </a:path>
            <a:tileRect l="-100000" t="-100000"/>
          </a:gradFill>
          <a:ln>
            <a:noFill/>
          </a:ln>
          <a:effectLst>
            <a:outerShdw blurRad="50800" dist="38100" dir="10800000" sx="102000" sy="102000" algn="r" rotWithShape="0">
              <a:prstClr val="black">
                <a:alpha val="40000"/>
              </a:prstClr>
            </a:outerShdw>
            <a:reflection blurRad="6350" stA="50000" endPos="2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BFAB1A20-FD50-48FC-B49E-62B03F20C78D}"/>
              </a:ext>
            </a:extLst>
          </p:cNvPr>
          <p:cNvSpPr/>
          <p:nvPr/>
        </p:nvSpPr>
        <p:spPr>
          <a:xfrm>
            <a:off x="8477250" y="1066800"/>
            <a:ext cx="2781300" cy="4724400"/>
          </a:xfrm>
          <a:prstGeom prst="roundRect">
            <a:avLst>
              <a:gd name="adj" fmla="val 18148"/>
            </a:avLst>
          </a:prstGeom>
          <a:gradFill flip="none" rotWithShape="1">
            <a:gsLst>
              <a:gs pos="8000">
                <a:schemeClr val="bg1"/>
              </a:gs>
              <a:gs pos="100000">
                <a:srgbClr val="7030A0"/>
              </a:gs>
            </a:gsLst>
            <a:path path="circle">
              <a:fillToRect r="100000" b="100000"/>
            </a:path>
            <a:tileRect l="-100000" t="-100000"/>
          </a:gradFill>
          <a:ln>
            <a:noFill/>
          </a:ln>
          <a:effectLst>
            <a:outerShdw blurRad="50800" dist="38100" dir="10800000" sx="102000" sy="102000" algn="r" rotWithShape="0">
              <a:prstClr val="black">
                <a:alpha val="40000"/>
              </a:prstClr>
            </a:outerShdw>
            <a:reflection blurRad="6350" stA="50000" endPos="2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A29CBED-7560-4273-B736-48B18B20E30F}"/>
              </a:ext>
            </a:extLst>
          </p:cNvPr>
          <p:cNvSpPr txBox="1"/>
          <p:nvPr/>
        </p:nvSpPr>
        <p:spPr>
          <a:xfrm>
            <a:off x="714375" y="1285875"/>
            <a:ext cx="2657474" cy="4493538"/>
          </a:xfrm>
          <a:prstGeom prst="rect">
            <a:avLst/>
          </a:prstGeom>
          <a:noFill/>
        </p:spPr>
        <p:txBody>
          <a:bodyPr wrap="square" rtlCol="0">
            <a:spAutoFit/>
          </a:bodyPr>
          <a:lstStyle/>
          <a:p>
            <a:r>
              <a:rPr lang="en-IN" dirty="0"/>
              <a:t>            </a:t>
            </a:r>
            <a:r>
              <a:rPr lang="en-IN" sz="2800" b="1" dirty="0">
                <a:latin typeface="Times New Roman" panose="02020603050405020304" pitchFamily="18" charset="0"/>
                <a:cs typeface="Times New Roman" panose="02020603050405020304" pitchFamily="18" charset="0"/>
              </a:rPr>
              <a:t>MALE</a:t>
            </a:r>
          </a:p>
          <a:p>
            <a:endParaRPr lang="en-IN"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MEAN</a:t>
            </a:r>
            <a:r>
              <a:rPr lang="en-IN" sz="2400" dirty="0">
                <a:latin typeface="Times New Roman" panose="02020603050405020304" pitchFamily="18" charset="0"/>
                <a:cs typeface="Times New Roman" panose="02020603050405020304" pitchFamily="18" charset="0"/>
              </a:rPr>
              <a:t>: 3.3698</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VARIANCE</a:t>
            </a:r>
            <a:r>
              <a:rPr lang="en-IN" sz="2400" dirty="0">
                <a:latin typeface="Times New Roman" panose="02020603050405020304" pitchFamily="18" charset="0"/>
                <a:cs typeface="Times New Roman" panose="02020603050405020304" pitchFamily="18" charset="0"/>
              </a:rPr>
              <a:t>: 0.3557</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SKEWNESS</a:t>
            </a:r>
            <a:r>
              <a:rPr lang="en-IN" sz="2400" dirty="0">
                <a:latin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cs typeface="Times New Roman" panose="02020603050405020304" pitchFamily="18" charset="0"/>
              </a:rPr>
              <a:t>-0.1571</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KURTOSIS</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-0.8253</a:t>
            </a:r>
          </a:p>
        </p:txBody>
      </p:sp>
      <p:sp>
        <p:nvSpPr>
          <p:cNvPr id="38" name="TextBox 37">
            <a:extLst>
              <a:ext uri="{FF2B5EF4-FFF2-40B4-BE49-F238E27FC236}">
                <a16:creationId xmlns:a16="http://schemas.microsoft.com/office/drawing/2014/main" id="{594D4D9E-5BBE-424B-BBAC-239ED3D47261}"/>
              </a:ext>
            </a:extLst>
          </p:cNvPr>
          <p:cNvSpPr txBox="1"/>
          <p:nvPr/>
        </p:nvSpPr>
        <p:spPr>
          <a:xfrm>
            <a:off x="4705350" y="1173837"/>
            <a:ext cx="2843213" cy="449353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FEMALE</a:t>
            </a:r>
          </a:p>
          <a:p>
            <a:endParaRPr lang="en-IN"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MEAN</a:t>
            </a:r>
            <a:r>
              <a:rPr lang="en-IN" sz="2400" dirty="0">
                <a:latin typeface="Times New Roman" panose="02020603050405020304" pitchFamily="18" charset="0"/>
                <a:cs typeface="Times New Roman" panose="02020603050405020304" pitchFamily="18" charset="0"/>
              </a:rPr>
              <a:t>: 2.8530</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VARIANCE</a:t>
            </a:r>
            <a:r>
              <a:rPr lang="en-IN" sz="2400" dirty="0">
                <a:latin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cs typeface="Times New Roman" panose="02020603050405020304" pitchFamily="18" charset="0"/>
              </a:rPr>
              <a:t>0.1946</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SKEWNESS</a:t>
            </a:r>
            <a:r>
              <a:rPr lang="en-IN" sz="2400" dirty="0">
                <a:latin typeface="Times New Roman" panose="02020603050405020304" pitchFamily="18" charset="0"/>
                <a:cs typeface="Times New Roman" panose="02020603050405020304" pitchFamily="18" charset="0"/>
              </a:rPr>
              <a:t>: 0.1945</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KURTOSIS</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0.3909</a:t>
            </a:r>
          </a:p>
        </p:txBody>
      </p:sp>
      <p:sp>
        <p:nvSpPr>
          <p:cNvPr id="39" name="TextBox 38">
            <a:extLst>
              <a:ext uri="{FF2B5EF4-FFF2-40B4-BE49-F238E27FC236}">
                <a16:creationId xmlns:a16="http://schemas.microsoft.com/office/drawing/2014/main" id="{80614D4D-645D-4368-90AD-D5BC0ED970EA}"/>
              </a:ext>
            </a:extLst>
          </p:cNvPr>
          <p:cNvSpPr txBox="1"/>
          <p:nvPr/>
        </p:nvSpPr>
        <p:spPr>
          <a:xfrm>
            <a:off x="8601076" y="1182231"/>
            <a:ext cx="2657474" cy="4493538"/>
          </a:xfrm>
          <a:prstGeom prst="rect">
            <a:avLst/>
          </a:prstGeom>
          <a:noFill/>
        </p:spPr>
        <p:txBody>
          <a:bodyPr wrap="square" rtlCol="0">
            <a:spAutoFit/>
          </a:bodyPr>
          <a:lstStyle/>
          <a:p>
            <a:r>
              <a:rPr lang="en-IN" dirty="0"/>
              <a:t>        </a:t>
            </a:r>
            <a:r>
              <a:rPr lang="en-IN" sz="2800" b="1" dirty="0">
                <a:latin typeface="Times New Roman" panose="02020603050405020304" pitchFamily="18" charset="0"/>
                <a:cs typeface="Times New Roman" panose="02020603050405020304" pitchFamily="18" charset="0"/>
              </a:rPr>
              <a:t>TOTAL</a:t>
            </a:r>
          </a:p>
          <a:p>
            <a:endParaRPr lang="en-IN"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MEAN</a:t>
            </a:r>
            <a:r>
              <a:rPr lang="en-IN" sz="2400" dirty="0">
                <a:latin typeface="Times New Roman" panose="02020603050405020304" pitchFamily="18" charset="0"/>
                <a:cs typeface="Times New Roman" panose="02020603050405020304" pitchFamily="18" charset="0"/>
              </a:rPr>
              <a:t>:   3.1164</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VARIANCE</a:t>
            </a:r>
            <a:r>
              <a:rPr lang="en-IN" sz="2400" dirty="0">
                <a:latin typeface="Times New Roman" panose="02020603050405020304" pitchFamily="18" charset="0"/>
                <a:cs typeface="Times New Roman" panose="02020603050405020304" pitchFamily="18" charset="0"/>
              </a:rPr>
              <a:t>: 0.3428</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SKEWNESS</a:t>
            </a:r>
            <a:r>
              <a:rPr lang="en-IN" sz="2400" dirty="0">
                <a:latin typeface="Times New Roman" panose="02020603050405020304" pitchFamily="18" charset="0"/>
                <a:cs typeface="Times New Roman" panose="02020603050405020304" pitchFamily="18" charset="0"/>
              </a:rPr>
              <a:t>: 0.2653</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KURTOSIS</a:t>
            </a:r>
            <a:r>
              <a:rPr lang="en-IN" sz="2400" dirty="0">
                <a:latin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cs typeface="Times New Roman" panose="02020603050405020304" pitchFamily="18" charset="0"/>
              </a:rPr>
              <a:t>-0.5319</a:t>
            </a:r>
          </a:p>
        </p:txBody>
      </p:sp>
      <p:sp>
        <p:nvSpPr>
          <p:cNvPr id="3" name="TextBox 2">
            <a:extLst>
              <a:ext uri="{FF2B5EF4-FFF2-40B4-BE49-F238E27FC236}">
                <a16:creationId xmlns:a16="http://schemas.microsoft.com/office/drawing/2014/main" id="{37D4C6C0-8842-4CAD-819F-C801AD5C3BBD}"/>
              </a:ext>
            </a:extLst>
          </p:cNvPr>
          <p:cNvSpPr txBox="1"/>
          <p:nvPr/>
        </p:nvSpPr>
        <p:spPr>
          <a:xfrm>
            <a:off x="590550" y="5868955"/>
            <a:ext cx="10531540" cy="954107"/>
          </a:xfrm>
          <a:prstGeom prst="rect">
            <a:avLst/>
          </a:prstGeom>
          <a:noFill/>
        </p:spPr>
        <p:txBody>
          <a:bodyPr wrap="square" rtlCol="0">
            <a:spAutoFit/>
          </a:bodyPr>
          <a:lstStyle/>
          <a:p>
            <a:r>
              <a:rPr lang="en-IN" sz="2800" b="1" dirty="0"/>
              <a:t>Male average lung capacity is greater than the female average lung capacity.</a:t>
            </a:r>
          </a:p>
        </p:txBody>
      </p:sp>
    </p:spTree>
    <p:extLst>
      <p:ext uri="{BB962C8B-B14F-4D97-AF65-F5344CB8AC3E}">
        <p14:creationId xmlns:p14="http://schemas.microsoft.com/office/powerpoint/2010/main" val="81279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6D96DA09-1742-4402-AD9B-AFC5BB8B0453}"/>
              </a:ext>
            </a:extLst>
          </p:cNvPr>
          <p:cNvGraphicFramePr>
            <a:graphicFrameLocks noGrp="1"/>
          </p:cNvGraphicFramePr>
          <p:nvPr>
            <p:extLst>
              <p:ext uri="{D42A27DB-BD31-4B8C-83A1-F6EECF244321}">
                <p14:modId xmlns:p14="http://schemas.microsoft.com/office/powerpoint/2010/main" val="936547006"/>
              </p:ext>
            </p:extLst>
          </p:nvPr>
        </p:nvGraphicFramePr>
        <p:xfrm>
          <a:off x="523875" y="952500"/>
          <a:ext cx="11228615" cy="3017520"/>
        </p:xfrm>
        <a:graphic>
          <a:graphicData uri="http://schemas.openxmlformats.org/drawingml/2006/table">
            <a:tbl>
              <a:tblPr firstRow="1" bandRow="1">
                <a:tableStyleId>{C4B1156A-380E-4F78-BDF5-A606A8083BF9}</a:tableStyleId>
              </a:tblPr>
              <a:tblGrid>
                <a:gridCol w="2178231">
                  <a:extLst>
                    <a:ext uri="{9D8B030D-6E8A-4147-A177-3AD203B41FA5}">
                      <a16:colId xmlns:a16="http://schemas.microsoft.com/office/drawing/2014/main" val="3517613345"/>
                    </a:ext>
                  </a:extLst>
                </a:gridCol>
                <a:gridCol w="2262596">
                  <a:extLst>
                    <a:ext uri="{9D8B030D-6E8A-4147-A177-3AD203B41FA5}">
                      <a16:colId xmlns:a16="http://schemas.microsoft.com/office/drawing/2014/main" val="2741403912"/>
                    </a:ext>
                  </a:extLst>
                </a:gridCol>
                <a:gridCol w="2262596">
                  <a:extLst>
                    <a:ext uri="{9D8B030D-6E8A-4147-A177-3AD203B41FA5}">
                      <a16:colId xmlns:a16="http://schemas.microsoft.com/office/drawing/2014/main" val="2276384900"/>
                    </a:ext>
                  </a:extLst>
                </a:gridCol>
                <a:gridCol w="2262596">
                  <a:extLst>
                    <a:ext uri="{9D8B030D-6E8A-4147-A177-3AD203B41FA5}">
                      <a16:colId xmlns:a16="http://schemas.microsoft.com/office/drawing/2014/main" val="3858787999"/>
                    </a:ext>
                  </a:extLst>
                </a:gridCol>
                <a:gridCol w="2262596">
                  <a:extLst>
                    <a:ext uri="{9D8B030D-6E8A-4147-A177-3AD203B41FA5}">
                      <a16:colId xmlns:a16="http://schemas.microsoft.com/office/drawing/2014/main" val="2704946030"/>
                    </a:ext>
                  </a:extLst>
                </a:gridCol>
              </a:tblGrid>
              <a:tr h="449595">
                <a:tc rowSpan="5">
                  <a:txBody>
                    <a:bodyPr/>
                    <a:lstStyle/>
                    <a:p>
                      <a:r>
                        <a:rPr lang="en-IN" dirty="0"/>
                        <a:t>    </a:t>
                      </a:r>
                      <a:r>
                        <a:rPr lang="en-IN" sz="2800" dirty="0"/>
                        <a:t>LUNG CAPACITY</a:t>
                      </a:r>
                    </a:p>
                  </a:txBody>
                  <a:tcPr anchor="ctr"/>
                </a:tc>
                <a:tc>
                  <a:txBody>
                    <a:bodyPr/>
                    <a:lstStyle/>
                    <a:p>
                      <a:endParaRPr lang="en-IN" sz="2800" dirty="0"/>
                    </a:p>
                  </a:txBody>
                  <a:tcPr/>
                </a:tc>
                <a:tc>
                  <a:txBody>
                    <a:bodyPr/>
                    <a:lstStyle/>
                    <a:p>
                      <a:r>
                        <a:rPr lang="en-IN" sz="2800" dirty="0"/>
                        <a:t>Age</a:t>
                      </a:r>
                    </a:p>
                  </a:txBody>
                  <a:tcPr/>
                </a:tc>
                <a:tc>
                  <a:txBody>
                    <a:bodyPr/>
                    <a:lstStyle/>
                    <a:p>
                      <a:r>
                        <a:rPr lang="en-IN" sz="2800" dirty="0"/>
                        <a:t>Height</a:t>
                      </a:r>
                    </a:p>
                  </a:txBody>
                  <a:tcPr/>
                </a:tc>
                <a:tc>
                  <a:txBody>
                    <a:bodyPr/>
                    <a:lstStyle/>
                    <a:p>
                      <a:r>
                        <a:rPr lang="en-IN" sz="2800" dirty="0"/>
                        <a:t>Weight</a:t>
                      </a:r>
                    </a:p>
                  </a:txBody>
                  <a:tcPr/>
                </a:tc>
                <a:extLst>
                  <a:ext uri="{0D108BD9-81ED-4DB2-BD59-A6C34878D82A}">
                    <a16:rowId xmlns:a16="http://schemas.microsoft.com/office/drawing/2014/main" val="1572804333"/>
                  </a:ext>
                </a:extLst>
              </a:tr>
              <a:tr h="391385">
                <a:tc vMerge="1">
                  <a:txBody>
                    <a:bodyPr/>
                    <a:lstStyle/>
                    <a:p>
                      <a:endParaRPr lang="en-IN" dirty="0"/>
                    </a:p>
                  </a:txBody>
                  <a:tcPr/>
                </a:tc>
                <a:tc>
                  <a:txBody>
                    <a:bodyPr/>
                    <a:lstStyle/>
                    <a:p>
                      <a:r>
                        <a:rPr lang="en-IN" sz="2800" dirty="0"/>
                        <a:t>Correlation coefficient</a:t>
                      </a:r>
                    </a:p>
                  </a:txBody>
                  <a:tcPr/>
                </a:tc>
                <a:tc>
                  <a:txBody>
                    <a:bodyPr/>
                    <a:lstStyle/>
                    <a:p>
                      <a:pPr algn="just"/>
                      <a:r>
                        <a:rPr lang="en-IN" sz="2800" kern="1200" dirty="0">
                          <a:effectLst/>
                        </a:rPr>
                        <a:t>-0.2499</a:t>
                      </a:r>
                      <a:endParaRPr lang="en-IN" sz="2800" dirty="0"/>
                    </a:p>
                  </a:txBody>
                  <a:tcPr/>
                </a:tc>
                <a:tc>
                  <a:txBody>
                    <a:bodyPr/>
                    <a:lstStyle/>
                    <a:p>
                      <a:pPr algn="just"/>
                      <a:r>
                        <a:rPr lang="en-IN" sz="2800" kern="1200" dirty="0">
                          <a:effectLst/>
                        </a:rPr>
                        <a:t>0.4005</a:t>
                      </a:r>
                      <a:endParaRPr lang="en-IN" sz="2800" dirty="0"/>
                    </a:p>
                  </a:txBody>
                  <a:tcPr/>
                </a:tc>
                <a:tc>
                  <a:txBody>
                    <a:bodyPr/>
                    <a:lstStyle/>
                    <a:p>
                      <a:pPr algn="just"/>
                      <a:r>
                        <a:rPr lang="en-IN" sz="2800" dirty="0">
                          <a:effectLst/>
                        </a:rPr>
                        <a:t>0.2353</a:t>
                      </a:r>
                      <a:endParaRPr lang="en-IN" sz="2800" dirty="0">
                        <a:effectLst/>
                        <a:latin typeface="+mn-lt"/>
                        <a:cs typeface="Times New Roman" panose="02020603050405020304" pitchFamily="18" charset="0"/>
                      </a:endParaRPr>
                    </a:p>
                  </a:txBody>
                  <a:tcPr marL="68580" marR="68580" marT="0" marB="0"/>
                </a:tc>
                <a:extLst>
                  <a:ext uri="{0D108BD9-81ED-4DB2-BD59-A6C34878D82A}">
                    <a16:rowId xmlns:a16="http://schemas.microsoft.com/office/drawing/2014/main" val="1210207955"/>
                  </a:ext>
                </a:extLst>
              </a:tr>
              <a:tr h="391385">
                <a:tc vMerge="1">
                  <a:txBody>
                    <a:bodyPr/>
                    <a:lstStyle/>
                    <a:p>
                      <a:endParaRPr lang="en-IN" dirty="0"/>
                    </a:p>
                  </a:txBody>
                  <a:tcPr/>
                </a:tc>
                <a:tc>
                  <a:txBody>
                    <a:bodyPr/>
                    <a:lstStyle/>
                    <a:p>
                      <a:r>
                        <a:rPr lang="en-IN" sz="2800" dirty="0"/>
                        <a:t>t statistic</a:t>
                      </a:r>
                    </a:p>
                  </a:txBody>
                  <a:tcPr/>
                </a:tc>
                <a:tc>
                  <a:txBody>
                    <a:bodyPr/>
                    <a:lstStyle/>
                    <a:p>
                      <a:r>
                        <a:rPr lang="en-IN" sz="2800" dirty="0"/>
                        <a:t>4.5294</a:t>
                      </a:r>
                    </a:p>
                  </a:txBody>
                  <a:tcPr/>
                </a:tc>
                <a:tc>
                  <a:txBody>
                    <a:bodyPr/>
                    <a:lstStyle/>
                    <a:p>
                      <a:r>
                        <a:rPr lang="en-IN" sz="2800" dirty="0"/>
                        <a:t>7.6719</a:t>
                      </a:r>
                    </a:p>
                  </a:txBody>
                  <a:tcPr/>
                </a:tc>
                <a:tc>
                  <a:txBody>
                    <a:bodyPr/>
                    <a:lstStyle/>
                    <a:p>
                      <a:r>
                        <a:rPr lang="en-IN" sz="2800" dirty="0"/>
                        <a:t>4.2484</a:t>
                      </a:r>
                    </a:p>
                  </a:txBody>
                  <a:tcPr/>
                </a:tc>
                <a:extLst>
                  <a:ext uri="{0D108BD9-81ED-4DB2-BD59-A6C34878D82A}">
                    <a16:rowId xmlns:a16="http://schemas.microsoft.com/office/drawing/2014/main" val="2125821425"/>
                  </a:ext>
                </a:extLst>
              </a:tr>
              <a:tr h="391385">
                <a:tc vMerge="1">
                  <a:txBody>
                    <a:bodyPr/>
                    <a:lstStyle/>
                    <a:p>
                      <a:endParaRPr lang="en-IN" dirty="0"/>
                    </a:p>
                  </a:txBody>
                  <a:tcPr/>
                </a:tc>
                <a:tc>
                  <a:txBody>
                    <a:bodyPr/>
                    <a:lstStyle/>
                    <a:p>
                      <a:r>
                        <a:rPr lang="en-IN" sz="2800" dirty="0"/>
                        <a:t>Df</a:t>
                      </a:r>
                    </a:p>
                  </a:txBody>
                  <a:tcPr/>
                </a:tc>
                <a:tc>
                  <a:txBody>
                    <a:bodyPr/>
                    <a:lstStyle/>
                    <a:p>
                      <a:r>
                        <a:rPr lang="en-IN" sz="2800" dirty="0"/>
                        <a:t>308</a:t>
                      </a:r>
                    </a:p>
                  </a:txBody>
                  <a:tcPr/>
                </a:tc>
                <a:tc>
                  <a:txBody>
                    <a:bodyPr/>
                    <a:lstStyle/>
                    <a:p>
                      <a:r>
                        <a:rPr lang="en-IN" sz="2800" dirty="0"/>
                        <a:t>308</a:t>
                      </a:r>
                    </a:p>
                  </a:txBody>
                  <a:tcPr/>
                </a:tc>
                <a:tc>
                  <a:txBody>
                    <a:bodyPr/>
                    <a:lstStyle/>
                    <a:p>
                      <a:r>
                        <a:rPr lang="en-IN" sz="2800" dirty="0"/>
                        <a:t>308</a:t>
                      </a:r>
                    </a:p>
                  </a:txBody>
                  <a:tcPr/>
                </a:tc>
                <a:extLst>
                  <a:ext uri="{0D108BD9-81ED-4DB2-BD59-A6C34878D82A}">
                    <a16:rowId xmlns:a16="http://schemas.microsoft.com/office/drawing/2014/main" val="1195154703"/>
                  </a:ext>
                </a:extLst>
              </a:tr>
              <a:tr h="386024">
                <a:tc vMerge="1">
                  <a:txBody>
                    <a:bodyPr/>
                    <a:lstStyle/>
                    <a:p>
                      <a:endParaRPr lang="en-IN" dirty="0"/>
                    </a:p>
                  </a:txBody>
                  <a:tcPr/>
                </a:tc>
                <a:tc>
                  <a:txBody>
                    <a:bodyPr/>
                    <a:lstStyle/>
                    <a:p>
                      <a:r>
                        <a:rPr lang="en-IN" sz="2800" dirty="0"/>
                        <a:t>P value</a:t>
                      </a:r>
                    </a:p>
                  </a:txBody>
                  <a:tcPr/>
                </a:tc>
                <a:tc>
                  <a:txBody>
                    <a:bodyPr/>
                    <a:lstStyle/>
                    <a:p>
                      <a:r>
                        <a:rPr lang="en-IN" sz="2800" kern="1200" dirty="0">
                          <a:effectLst/>
                        </a:rPr>
                        <a:t>4.234e-06</a:t>
                      </a:r>
                      <a:endParaRPr lang="en-IN" sz="2800" dirty="0"/>
                    </a:p>
                  </a:txBody>
                  <a:tcPr/>
                </a:tc>
                <a:tc>
                  <a:txBody>
                    <a:bodyPr/>
                    <a:lstStyle/>
                    <a:p>
                      <a:r>
                        <a:rPr lang="en-IN" sz="2800" kern="1200" dirty="0">
                          <a:effectLst/>
                        </a:rPr>
                        <a:t>1.124e-13</a:t>
                      </a:r>
                      <a:endParaRPr lang="en-IN" sz="2800" dirty="0"/>
                    </a:p>
                  </a:txBody>
                  <a:tcPr/>
                </a:tc>
                <a:tc>
                  <a:txBody>
                    <a:bodyPr/>
                    <a:lstStyle/>
                    <a:p>
                      <a:r>
                        <a:rPr lang="en-IN" sz="2800" kern="1200" dirty="0">
                          <a:effectLst/>
                        </a:rPr>
                        <a:t>1.428e-05</a:t>
                      </a:r>
                      <a:endParaRPr lang="en-IN" sz="2800" dirty="0"/>
                    </a:p>
                  </a:txBody>
                  <a:tcPr/>
                </a:tc>
                <a:extLst>
                  <a:ext uri="{0D108BD9-81ED-4DB2-BD59-A6C34878D82A}">
                    <a16:rowId xmlns:a16="http://schemas.microsoft.com/office/drawing/2014/main" val="1147743017"/>
                  </a:ext>
                </a:extLst>
              </a:tr>
            </a:tbl>
          </a:graphicData>
        </a:graphic>
      </p:graphicFrame>
      <p:sp>
        <p:nvSpPr>
          <p:cNvPr id="12" name="TextBox 11">
            <a:extLst>
              <a:ext uri="{FF2B5EF4-FFF2-40B4-BE49-F238E27FC236}">
                <a16:creationId xmlns:a16="http://schemas.microsoft.com/office/drawing/2014/main" id="{1280ECBB-9807-4EC5-883F-068429C4DA0C}"/>
              </a:ext>
            </a:extLst>
          </p:cNvPr>
          <p:cNvSpPr txBox="1"/>
          <p:nvPr/>
        </p:nvSpPr>
        <p:spPr>
          <a:xfrm>
            <a:off x="1008969" y="4110517"/>
            <a:ext cx="9305925" cy="2460738"/>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age</a:t>
            </a:r>
            <a:r>
              <a:rPr lang="en-IN" sz="2000" dirty="0">
                <a:latin typeface="Times New Roman" panose="02020603050405020304" pitchFamily="18" charset="0"/>
                <a:cs typeface="Times New Roman" panose="02020603050405020304" pitchFamily="18" charset="0"/>
              </a:rPr>
              <a:t> is </a:t>
            </a:r>
            <a:r>
              <a:rPr lang="en-IN" sz="2000" b="1" dirty="0">
                <a:latin typeface="Times New Roman" panose="02020603050405020304" pitchFamily="18" charset="0"/>
                <a:cs typeface="Times New Roman" panose="02020603050405020304" pitchFamily="18" charset="0"/>
              </a:rPr>
              <a:t>negatively correlated </a:t>
            </a:r>
            <a:r>
              <a:rPr lang="en-IN" sz="2000" dirty="0">
                <a:latin typeface="Times New Roman" panose="02020603050405020304" pitchFamily="18" charset="0"/>
                <a:cs typeface="Times New Roman" panose="02020603050405020304" pitchFamily="18" charset="0"/>
              </a:rPr>
              <a:t>with lung capacity.</a:t>
            </a:r>
          </a:p>
          <a:p>
            <a:pPr marL="342900" indent="-342900">
              <a:lnSpc>
                <a:spcPct val="20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Age, height, weight are linearly related </a:t>
            </a:r>
            <a:r>
              <a:rPr lang="en-IN" sz="2000" dirty="0">
                <a:latin typeface="Times New Roman" panose="02020603050405020304" pitchFamily="18" charset="0"/>
                <a:cs typeface="Times New Roman" panose="02020603050405020304" pitchFamily="18" charset="0"/>
              </a:rPr>
              <a:t>with lung capacity</a:t>
            </a:r>
            <a:r>
              <a:rPr lang="en-IN" sz="2000" b="1" dirty="0">
                <a:latin typeface="Times New Roman" panose="02020603050405020304" pitchFamily="18" charset="0"/>
                <a:cs typeface="Times New Roman" panose="02020603050405020304" pitchFamily="18" charset="0"/>
              </a:rPr>
              <a:t>.</a:t>
            </a:r>
          </a:p>
          <a:p>
            <a:pPr marL="342900" indent="-342900">
              <a:lnSpc>
                <a:spcPct val="20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Height</a:t>
            </a:r>
            <a:r>
              <a:rPr lang="en-IN" sz="2000" dirty="0">
                <a:latin typeface="Times New Roman" panose="02020603050405020304" pitchFamily="18" charset="0"/>
                <a:cs typeface="Times New Roman" panose="02020603050405020304" pitchFamily="18" charset="0"/>
              </a:rPr>
              <a:t> is </a:t>
            </a:r>
            <a:r>
              <a:rPr lang="en-IN" sz="2000" b="1" dirty="0">
                <a:latin typeface="Times New Roman" panose="02020603050405020304" pitchFamily="18" charset="0"/>
                <a:cs typeface="Times New Roman" panose="02020603050405020304" pitchFamily="18" charset="0"/>
              </a:rPr>
              <a:t>positively correlated </a:t>
            </a:r>
            <a:r>
              <a:rPr lang="en-IN" sz="2000" dirty="0">
                <a:latin typeface="Times New Roman" panose="02020603050405020304" pitchFamily="18" charset="0"/>
                <a:cs typeface="Times New Roman" panose="02020603050405020304" pitchFamily="18" charset="0"/>
              </a:rPr>
              <a:t>with lung capacity</a:t>
            </a:r>
          </a:p>
          <a:p>
            <a:pPr marL="342900" indent="-342900">
              <a:lnSpc>
                <a:spcPct val="200000"/>
              </a:lnSpc>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Weight</a:t>
            </a:r>
            <a:r>
              <a:rPr lang="en-IN" sz="2000" dirty="0">
                <a:latin typeface="Times New Roman" panose="02020603050405020304" pitchFamily="18" charset="0"/>
                <a:cs typeface="Times New Roman" panose="02020603050405020304" pitchFamily="18" charset="0"/>
              </a:rPr>
              <a:t> is </a:t>
            </a:r>
            <a:r>
              <a:rPr lang="en-IN" sz="2000" b="1" dirty="0">
                <a:latin typeface="Times New Roman" panose="02020603050405020304" pitchFamily="18" charset="0"/>
                <a:cs typeface="Times New Roman" panose="02020603050405020304" pitchFamily="18" charset="0"/>
              </a:rPr>
              <a:t>positively correlated</a:t>
            </a:r>
            <a:r>
              <a:rPr lang="en-IN" sz="2000" dirty="0">
                <a:latin typeface="Times New Roman" panose="02020603050405020304" pitchFamily="18" charset="0"/>
                <a:cs typeface="Times New Roman" panose="02020603050405020304" pitchFamily="18" charset="0"/>
              </a:rPr>
              <a:t> with lung capacity </a:t>
            </a:r>
          </a:p>
        </p:txBody>
      </p:sp>
      <p:sp>
        <p:nvSpPr>
          <p:cNvPr id="5" name="TextBox 4">
            <a:extLst>
              <a:ext uri="{FF2B5EF4-FFF2-40B4-BE49-F238E27FC236}">
                <a16:creationId xmlns:a16="http://schemas.microsoft.com/office/drawing/2014/main" id="{EDA89EEE-DDB3-40F1-90D6-CBCE4C025A32}"/>
              </a:ext>
            </a:extLst>
          </p:cNvPr>
          <p:cNvSpPr txBox="1"/>
          <p:nvPr/>
        </p:nvSpPr>
        <p:spPr>
          <a:xfrm>
            <a:off x="2834367" y="-111327"/>
            <a:ext cx="6966858" cy="923330"/>
          </a:xfrm>
          <a:prstGeom prst="rect">
            <a:avLst/>
          </a:prstGeom>
          <a:noFill/>
        </p:spPr>
        <p:txBody>
          <a:bodyPr wrap="square" rtlCol="0">
            <a:spAutoFit/>
          </a:bodyPr>
          <a:lstStyle/>
          <a:p>
            <a:r>
              <a:rPr lang="en-IN" sz="5400" b="1" dirty="0">
                <a:solidFill>
                  <a:srgbClr val="0000CC"/>
                </a:solidFill>
                <a:latin typeface="Times New Roman" panose="02020603050405020304" pitchFamily="18" charset="0"/>
                <a:cs typeface="Times New Roman" panose="02020603050405020304" pitchFamily="18" charset="0"/>
              </a:rPr>
              <a:t>t test for Correlation</a:t>
            </a:r>
          </a:p>
        </p:txBody>
      </p:sp>
    </p:spTree>
    <p:extLst>
      <p:ext uri="{BB962C8B-B14F-4D97-AF65-F5344CB8AC3E}">
        <p14:creationId xmlns:p14="http://schemas.microsoft.com/office/powerpoint/2010/main" val="336072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21000" b="-2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4278-9762-459D-848B-168F676D9245}"/>
              </a:ext>
            </a:extLst>
          </p:cNvPr>
          <p:cNvSpPr txBox="1"/>
          <p:nvPr/>
        </p:nvSpPr>
        <p:spPr>
          <a:xfrm>
            <a:off x="1642189" y="376975"/>
            <a:ext cx="8668138"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7B33E5A-E43C-44D7-AA8A-2F782BF697EA}"/>
              </a:ext>
            </a:extLst>
          </p:cNvPr>
          <p:cNvSpPr txBox="1"/>
          <p:nvPr/>
        </p:nvSpPr>
        <p:spPr>
          <a:xfrm>
            <a:off x="276385" y="838640"/>
            <a:ext cx="11831640" cy="5786199"/>
          </a:xfrm>
          <a:prstGeom prst="rect">
            <a:avLst/>
          </a:prstGeom>
          <a:noFill/>
        </p:spPr>
        <p:txBody>
          <a:bodyPr wrap="square" rtlCol="0">
            <a:spAutoFit/>
          </a:bodyPr>
          <a:lstStyle/>
          <a:p>
            <a:endParaRPr lang="en-IN" sz="2800" dirty="0">
              <a:solidFill>
                <a:srgbClr val="FF0000"/>
              </a:solidFill>
              <a:latin typeface="Times New Roman" panose="02020603050405020304" pitchFamily="18" charset="0"/>
              <a:cs typeface="Times New Roman" panose="02020603050405020304" pitchFamily="18" charset="0"/>
            </a:endParaRPr>
          </a:p>
          <a:p>
            <a:pPr algn="just"/>
            <a:r>
              <a:rPr lang="en-IN" sz="2800" dirty="0">
                <a:solidFill>
                  <a:srgbClr val="FF0000"/>
                </a:solidFill>
                <a:latin typeface="Times New Roman" panose="02020603050405020304" pitchFamily="18" charset="0"/>
                <a:cs typeface="Times New Roman" panose="02020603050405020304" pitchFamily="18" charset="0"/>
              </a:rPr>
              <a:t>Lung capacity or total lung capacity </a:t>
            </a:r>
            <a:r>
              <a:rPr lang="en-IN" sz="2800" dirty="0">
                <a:latin typeface="Times New Roman" panose="02020603050405020304" pitchFamily="18" charset="0"/>
                <a:cs typeface="Times New Roman" panose="02020603050405020304" pitchFamily="18" charset="0"/>
              </a:rPr>
              <a:t>is the volume of air in the lungs upon the maximum effort of inspiration.  </a:t>
            </a:r>
          </a:p>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The average lung capacity for </a:t>
            </a:r>
            <a:r>
              <a:rPr lang="en-IN" sz="2800" dirty="0">
                <a:solidFill>
                  <a:srgbClr val="FF0000"/>
                </a:solidFill>
                <a:latin typeface="Times New Roman" panose="02020603050405020304" pitchFamily="18" charset="0"/>
                <a:cs typeface="Times New Roman" panose="02020603050405020304" pitchFamily="18" charset="0"/>
              </a:rPr>
              <a:t>male is 6 litre and for female it is 4.2 litre.  (Standard values).</a:t>
            </a:r>
          </a:p>
          <a:p>
            <a:pPr algn="just"/>
            <a:r>
              <a:rPr lang="en-IN" sz="2800" dirty="0">
                <a:latin typeface="Times New Roman" panose="02020603050405020304" pitchFamily="18" charset="0"/>
                <a:cs typeface="Times New Roman" panose="02020603050405020304" pitchFamily="18" charset="0"/>
              </a:rPr>
              <a:t>TLC = RV + ERV + IRV+ TV </a:t>
            </a:r>
          </a:p>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Where RV is residual volume, ERV is expiratory reserve volume, IRV is inspiratory reserve volume, TV is tidal volume.</a:t>
            </a:r>
          </a:p>
          <a:p>
            <a:endParaRPr lang="en-IN" dirty="0"/>
          </a:p>
          <a:p>
            <a:r>
              <a:rPr lang="en-IN" sz="2400" b="1" dirty="0">
                <a:latin typeface="Times New Roman" panose="02020603050405020304" pitchFamily="18" charset="0"/>
                <a:cs typeface="Times New Roman" panose="02020603050405020304" pitchFamily="18" charset="0"/>
              </a:rPr>
              <a:t>Total sample size of the data : 310</a:t>
            </a:r>
          </a:p>
          <a:p>
            <a:r>
              <a:rPr lang="en-IN" sz="2400" b="1" dirty="0">
                <a:latin typeface="Times New Roman" panose="02020603050405020304" pitchFamily="18" charset="0"/>
                <a:cs typeface="Times New Roman" panose="02020603050405020304" pitchFamily="18" charset="0"/>
              </a:rPr>
              <a:t>Number of males : 158</a:t>
            </a:r>
          </a:p>
          <a:p>
            <a:r>
              <a:rPr lang="en-IN" sz="2400" b="1" dirty="0">
                <a:latin typeface="Times New Roman" panose="02020603050405020304" pitchFamily="18" charset="0"/>
                <a:cs typeface="Times New Roman" panose="02020603050405020304" pitchFamily="18" charset="0"/>
              </a:rPr>
              <a:t>Number of females : 152</a:t>
            </a:r>
          </a:p>
        </p:txBody>
      </p:sp>
      <p:sp>
        <p:nvSpPr>
          <p:cNvPr id="7" name="TextBox 6">
            <a:extLst>
              <a:ext uri="{FF2B5EF4-FFF2-40B4-BE49-F238E27FC236}">
                <a16:creationId xmlns:a16="http://schemas.microsoft.com/office/drawing/2014/main" id="{38E3EAFB-56DD-4937-B0DD-80368EAD37E7}"/>
              </a:ext>
            </a:extLst>
          </p:cNvPr>
          <p:cNvSpPr txBox="1"/>
          <p:nvPr/>
        </p:nvSpPr>
        <p:spPr>
          <a:xfrm>
            <a:off x="2604584" y="0"/>
            <a:ext cx="6982832" cy="1015663"/>
          </a:xfrm>
          <a:prstGeom prst="rect">
            <a:avLst/>
          </a:prstGeom>
          <a:noFill/>
        </p:spPr>
        <p:txBody>
          <a:bodyPr wrap="square" rtlCol="0" anchor="ctr">
            <a:spAutoFit/>
          </a:bodyPr>
          <a:lstStyle/>
          <a:p>
            <a:r>
              <a:rPr lang="en-IN" sz="6000" b="1" dirty="0">
                <a:solidFill>
                  <a:srgbClr val="0000CC"/>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446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36480E0-01C6-4C97-AF3A-14CBB7AF4A2E}"/>
              </a:ext>
            </a:extLst>
          </p:cNvPr>
          <p:cNvSpPr/>
          <p:nvPr/>
        </p:nvSpPr>
        <p:spPr>
          <a:xfrm>
            <a:off x="10882" y="2491468"/>
            <a:ext cx="1883229" cy="6858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Eigen values</a:t>
            </a:r>
          </a:p>
        </p:txBody>
      </p:sp>
      <p:cxnSp>
        <p:nvCxnSpPr>
          <p:cNvPr id="22" name="Straight Connector 21">
            <a:extLst>
              <a:ext uri="{FF2B5EF4-FFF2-40B4-BE49-F238E27FC236}">
                <a16:creationId xmlns:a16="http://schemas.microsoft.com/office/drawing/2014/main" id="{146BDE3B-7830-4222-9D80-BEE02D4AB311}"/>
              </a:ext>
            </a:extLst>
          </p:cNvPr>
          <p:cNvCxnSpPr>
            <a:cxnSpLocks/>
          </p:cNvCxnSpPr>
          <p:nvPr/>
        </p:nvCxnSpPr>
        <p:spPr>
          <a:xfrm>
            <a:off x="1905004" y="2834368"/>
            <a:ext cx="7075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4DDBFE-B6D1-4016-81D8-340C443A9F76}"/>
              </a:ext>
            </a:extLst>
          </p:cNvPr>
          <p:cNvCxnSpPr>
            <a:cxnSpLocks/>
          </p:cNvCxnSpPr>
          <p:nvPr/>
        </p:nvCxnSpPr>
        <p:spPr>
          <a:xfrm flipV="1">
            <a:off x="2601687" y="1272269"/>
            <a:ext cx="21771" cy="1562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5F2A82-A6EB-4E1F-92C2-8339963EACBA}"/>
              </a:ext>
            </a:extLst>
          </p:cNvPr>
          <p:cNvCxnSpPr>
            <a:cxnSpLocks/>
          </p:cNvCxnSpPr>
          <p:nvPr/>
        </p:nvCxnSpPr>
        <p:spPr>
          <a:xfrm>
            <a:off x="2601687" y="1261382"/>
            <a:ext cx="1219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B11D3AB-1DAB-4E32-98E8-388B317086A0}"/>
              </a:ext>
            </a:extLst>
          </p:cNvPr>
          <p:cNvSpPr/>
          <p:nvPr/>
        </p:nvSpPr>
        <p:spPr>
          <a:xfrm>
            <a:off x="3799111" y="1043668"/>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1.5584441</a:t>
            </a:r>
          </a:p>
        </p:txBody>
      </p:sp>
      <p:sp>
        <p:nvSpPr>
          <p:cNvPr id="29" name="Rectangle 28">
            <a:extLst>
              <a:ext uri="{FF2B5EF4-FFF2-40B4-BE49-F238E27FC236}">
                <a16:creationId xmlns:a16="http://schemas.microsoft.com/office/drawing/2014/main" id="{5716FD80-61DE-4150-9437-762C1F996816}"/>
              </a:ext>
            </a:extLst>
          </p:cNvPr>
          <p:cNvSpPr/>
          <p:nvPr/>
        </p:nvSpPr>
        <p:spPr>
          <a:xfrm>
            <a:off x="3788227" y="1726788"/>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1.0235537</a:t>
            </a:r>
          </a:p>
        </p:txBody>
      </p:sp>
      <p:sp>
        <p:nvSpPr>
          <p:cNvPr id="30" name="Rectangle 29">
            <a:extLst>
              <a:ext uri="{FF2B5EF4-FFF2-40B4-BE49-F238E27FC236}">
                <a16:creationId xmlns:a16="http://schemas.microsoft.com/office/drawing/2014/main" id="{EEB87DD5-1538-4C21-B1B3-5C2BF48E5FE7}"/>
              </a:ext>
            </a:extLst>
          </p:cNvPr>
          <p:cNvSpPr/>
          <p:nvPr/>
        </p:nvSpPr>
        <p:spPr>
          <a:xfrm>
            <a:off x="3799109" y="2498336"/>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0.4180022</a:t>
            </a:r>
          </a:p>
        </p:txBody>
      </p:sp>
      <p:cxnSp>
        <p:nvCxnSpPr>
          <p:cNvPr id="36" name="Straight Connector 35">
            <a:extLst>
              <a:ext uri="{FF2B5EF4-FFF2-40B4-BE49-F238E27FC236}">
                <a16:creationId xmlns:a16="http://schemas.microsoft.com/office/drawing/2014/main" id="{623E5B82-9B04-4CD3-B0C6-AF2A0F16057D}"/>
              </a:ext>
            </a:extLst>
          </p:cNvPr>
          <p:cNvCxnSpPr>
            <a:cxnSpLocks/>
            <a:endCxn id="29" idx="1"/>
          </p:cNvCxnSpPr>
          <p:nvPr/>
        </p:nvCxnSpPr>
        <p:spPr>
          <a:xfrm>
            <a:off x="2590799" y="1993460"/>
            <a:ext cx="11974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E99C1-3524-48E3-9F11-FF34C6A2592C}"/>
              </a:ext>
            </a:extLst>
          </p:cNvPr>
          <p:cNvCxnSpPr/>
          <p:nvPr/>
        </p:nvCxnSpPr>
        <p:spPr>
          <a:xfrm>
            <a:off x="2601687" y="2834368"/>
            <a:ext cx="12191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E19611B-42E3-48A8-996B-00BAA136ACFB}"/>
              </a:ext>
            </a:extLst>
          </p:cNvPr>
          <p:cNvSpPr/>
          <p:nvPr/>
        </p:nvSpPr>
        <p:spPr>
          <a:xfrm>
            <a:off x="-1" y="4668632"/>
            <a:ext cx="1883229" cy="10681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Condition number and index</a:t>
            </a:r>
          </a:p>
        </p:txBody>
      </p:sp>
      <p:cxnSp>
        <p:nvCxnSpPr>
          <p:cNvPr id="47" name="Straight Connector 46">
            <a:extLst>
              <a:ext uri="{FF2B5EF4-FFF2-40B4-BE49-F238E27FC236}">
                <a16:creationId xmlns:a16="http://schemas.microsoft.com/office/drawing/2014/main" id="{B1D6290E-AF91-4FA2-98F2-E86A85B47FC3}"/>
              </a:ext>
            </a:extLst>
          </p:cNvPr>
          <p:cNvCxnSpPr>
            <a:cxnSpLocks/>
          </p:cNvCxnSpPr>
          <p:nvPr/>
        </p:nvCxnSpPr>
        <p:spPr>
          <a:xfrm>
            <a:off x="1926779" y="5242867"/>
            <a:ext cx="7075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0DFF6AE-8BEB-4288-B8D7-74AA257CDC7F}"/>
              </a:ext>
            </a:extLst>
          </p:cNvPr>
          <p:cNvCxnSpPr>
            <a:cxnSpLocks/>
          </p:cNvCxnSpPr>
          <p:nvPr/>
        </p:nvCxnSpPr>
        <p:spPr>
          <a:xfrm flipV="1">
            <a:off x="2590804" y="3680768"/>
            <a:ext cx="21771" cy="1562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E8E883-CFAC-47E5-89E4-A948481418DA}"/>
              </a:ext>
            </a:extLst>
          </p:cNvPr>
          <p:cNvCxnSpPr>
            <a:cxnSpLocks/>
          </p:cNvCxnSpPr>
          <p:nvPr/>
        </p:nvCxnSpPr>
        <p:spPr>
          <a:xfrm>
            <a:off x="2623462" y="3669881"/>
            <a:ext cx="1219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A224252-3068-4365-B3B7-07A2C465654C}"/>
              </a:ext>
            </a:extLst>
          </p:cNvPr>
          <p:cNvSpPr/>
          <p:nvPr/>
        </p:nvSpPr>
        <p:spPr>
          <a:xfrm>
            <a:off x="3820886" y="3452167"/>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 3.728316</a:t>
            </a:r>
          </a:p>
        </p:txBody>
      </p:sp>
      <p:sp>
        <p:nvSpPr>
          <p:cNvPr id="51" name="Rectangle 50">
            <a:extLst>
              <a:ext uri="{FF2B5EF4-FFF2-40B4-BE49-F238E27FC236}">
                <a16:creationId xmlns:a16="http://schemas.microsoft.com/office/drawing/2014/main" id="{9E30D2A4-F349-4C92-85A3-A6F2051A7ABD}"/>
              </a:ext>
            </a:extLst>
          </p:cNvPr>
          <p:cNvSpPr/>
          <p:nvPr/>
        </p:nvSpPr>
        <p:spPr>
          <a:xfrm>
            <a:off x="3810002" y="4135287"/>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a:t>
            </a:r>
          </a:p>
        </p:txBody>
      </p:sp>
      <p:sp>
        <p:nvSpPr>
          <p:cNvPr id="52" name="Rectangle 51">
            <a:extLst>
              <a:ext uri="{FF2B5EF4-FFF2-40B4-BE49-F238E27FC236}">
                <a16:creationId xmlns:a16="http://schemas.microsoft.com/office/drawing/2014/main" id="{206546A3-5478-430F-8927-CEE9A3643C38}"/>
              </a:ext>
            </a:extLst>
          </p:cNvPr>
          <p:cNvSpPr/>
          <p:nvPr/>
        </p:nvSpPr>
        <p:spPr>
          <a:xfrm>
            <a:off x="3820884" y="4841519"/>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0.6567</a:t>
            </a:r>
          </a:p>
        </p:txBody>
      </p:sp>
      <p:sp>
        <p:nvSpPr>
          <p:cNvPr id="53" name="Rectangle 52">
            <a:extLst>
              <a:ext uri="{FF2B5EF4-FFF2-40B4-BE49-F238E27FC236}">
                <a16:creationId xmlns:a16="http://schemas.microsoft.com/office/drawing/2014/main" id="{C63A8479-7D5B-461C-B94F-BCE6AA301D79}"/>
              </a:ext>
            </a:extLst>
          </p:cNvPr>
          <p:cNvSpPr/>
          <p:nvPr/>
        </p:nvSpPr>
        <p:spPr>
          <a:xfrm>
            <a:off x="3820884" y="5643264"/>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0.2682</a:t>
            </a:r>
          </a:p>
        </p:txBody>
      </p:sp>
      <p:cxnSp>
        <p:nvCxnSpPr>
          <p:cNvPr id="54" name="Straight Connector 53">
            <a:extLst>
              <a:ext uri="{FF2B5EF4-FFF2-40B4-BE49-F238E27FC236}">
                <a16:creationId xmlns:a16="http://schemas.microsoft.com/office/drawing/2014/main" id="{6FFF45DD-F909-4D77-A823-3B517812CF9C}"/>
              </a:ext>
            </a:extLst>
          </p:cNvPr>
          <p:cNvCxnSpPr>
            <a:endCxn id="51" idx="1"/>
          </p:cNvCxnSpPr>
          <p:nvPr/>
        </p:nvCxnSpPr>
        <p:spPr>
          <a:xfrm>
            <a:off x="2612574" y="4401959"/>
            <a:ext cx="11974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E965E0-1604-4F0D-88AF-8BBDE62E018A}"/>
              </a:ext>
            </a:extLst>
          </p:cNvPr>
          <p:cNvCxnSpPr/>
          <p:nvPr/>
        </p:nvCxnSpPr>
        <p:spPr>
          <a:xfrm>
            <a:off x="2623462" y="5242867"/>
            <a:ext cx="12191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B98F9B-D769-4C0F-8899-2E3DA913BD69}"/>
              </a:ext>
            </a:extLst>
          </p:cNvPr>
          <p:cNvCxnSpPr>
            <a:cxnSpLocks/>
          </p:cNvCxnSpPr>
          <p:nvPr/>
        </p:nvCxnSpPr>
        <p:spPr>
          <a:xfrm flipH="1">
            <a:off x="2579917" y="5242867"/>
            <a:ext cx="10886" cy="6670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A52895-E2EC-4AAD-A958-4E6C51C94938}"/>
              </a:ext>
            </a:extLst>
          </p:cNvPr>
          <p:cNvCxnSpPr>
            <a:cxnSpLocks/>
          </p:cNvCxnSpPr>
          <p:nvPr/>
        </p:nvCxnSpPr>
        <p:spPr>
          <a:xfrm>
            <a:off x="2593159" y="5909935"/>
            <a:ext cx="121919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77E503D-5DA1-4EB6-8FFE-F8AF33CA59B6}"/>
              </a:ext>
            </a:extLst>
          </p:cNvPr>
          <p:cNvSpPr/>
          <p:nvPr/>
        </p:nvSpPr>
        <p:spPr>
          <a:xfrm>
            <a:off x="6607624" y="1336208"/>
            <a:ext cx="1883229" cy="12412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VIF values for age, height, weight</a:t>
            </a:r>
            <a:endParaRPr lang="en-IN" b="1" dirty="0">
              <a:solidFill>
                <a:schemeClr val="tx1"/>
              </a:solidFill>
            </a:endParaRPr>
          </a:p>
        </p:txBody>
      </p:sp>
      <p:cxnSp>
        <p:nvCxnSpPr>
          <p:cNvPr id="59" name="Straight Connector 58">
            <a:extLst>
              <a:ext uri="{FF2B5EF4-FFF2-40B4-BE49-F238E27FC236}">
                <a16:creationId xmlns:a16="http://schemas.microsoft.com/office/drawing/2014/main" id="{F94D1D08-C88D-40D7-8C68-9CCF0FE4B3A0}"/>
              </a:ext>
            </a:extLst>
          </p:cNvPr>
          <p:cNvCxnSpPr>
            <a:cxnSpLocks/>
          </p:cNvCxnSpPr>
          <p:nvPr/>
        </p:nvCxnSpPr>
        <p:spPr>
          <a:xfrm>
            <a:off x="8534404" y="1910443"/>
            <a:ext cx="7075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FEBBD0-94FB-4306-8C35-58CD022E2765}"/>
              </a:ext>
            </a:extLst>
          </p:cNvPr>
          <p:cNvCxnSpPr>
            <a:cxnSpLocks/>
          </p:cNvCxnSpPr>
          <p:nvPr/>
        </p:nvCxnSpPr>
        <p:spPr>
          <a:xfrm flipV="1">
            <a:off x="9198429" y="348344"/>
            <a:ext cx="21771" cy="1562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9D5619-648D-4EDE-BE57-865FE7DF5DD1}"/>
              </a:ext>
            </a:extLst>
          </p:cNvPr>
          <p:cNvCxnSpPr>
            <a:cxnSpLocks/>
          </p:cNvCxnSpPr>
          <p:nvPr/>
        </p:nvCxnSpPr>
        <p:spPr>
          <a:xfrm>
            <a:off x="9231087" y="337457"/>
            <a:ext cx="1219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1F84C8C-1322-496F-95B1-1156843C1879}"/>
              </a:ext>
            </a:extLst>
          </p:cNvPr>
          <p:cNvSpPr/>
          <p:nvPr/>
        </p:nvSpPr>
        <p:spPr>
          <a:xfrm>
            <a:off x="10450287" y="119743"/>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1.498801</a:t>
            </a:r>
          </a:p>
        </p:txBody>
      </p:sp>
      <p:sp>
        <p:nvSpPr>
          <p:cNvPr id="63" name="Rectangle 62">
            <a:extLst>
              <a:ext uri="{FF2B5EF4-FFF2-40B4-BE49-F238E27FC236}">
                <a16:creationId xmlns:a16="http://schemas.microsoft.com/office/drawing/2014/main" id="{9551D364-7567-4D38-BD38-A8EC4B171606}"/>
              </a:ext>
            </a:extLst>
          </p:cNvPr>
          <p:cNvSpPr/>
          <p:nvPr/>
        </p:nvSpPr>
        <p:spPr>
          <a:xfrm>
            <a:off x="10461174" y="787763"/>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1.369488</a:t>
            </a:r>
          </a:p>
        </p:txBody>
      </p:sp>
      <p:sp>
        <p:nvSpPr>
          <p:cNvPr id="64" name="Rectangle 63">
            <a:extLst>
              <a:ext uri="{FF2B5EF4-FFF2-40B4-BE49-F238E27FC236}">
                <a16:creationId xmlns:a16="http://schemas.microsoft.com/office/drawing/2014/main" id="{7682766A-B3CD-4E02-AC63-175037EC0E84}"/>
              </a:ext>
            </a:extLst>
          </p:cNvPr>
          <p:cNvSpPr/>
          <p:nvPr/>
        </p:nvSpPr>
        <p:spPr>
          <a:xfrm>
            <a:off x="10450285" y="1509095"/>
            <a:ext cx="1404257" cy="53334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1.498801</a:t>
            </a:r>
          </a:p>
        </p:txBody>
      </p:sp>
      <p:cxnSp>
        <p:nvCxnSpPr>
          <p:cNvPr id="66" name="Straight Connector 65">
            <a:extLst>
              <a:ext uri="{FF2B5EF4-FFF2-40B4-BE49-F238E27FC236}">
                <a16:creationId xmlns:a16="http://schemas.microsoft.com/office/drawing/2014/main" id="{2D0733B7-ADA6-40AC-9E27-C278E45476F3}"/>
              </a:ext>
            </a:extLst>
          </p:cNvPr>
          <p:cNvCxnSpPr>
            <a:endCxn id="63" idx="1"/>
          </p:cNvCxnSpPr>
          <p:nvPr/>
        </p:nvCxnSpPr>
        <p:spPr>
          <a:xfrm>
            <a:off x="9263746" y="1054435"/>
            <a:ext cx="11974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D202D0-D46E-4CD1-94EB-E3B1E05F2D33}"/>
              </a:ext>
            </a:extLst>
          </p:cNvPr>
          <p:cNvCxnSpPr/>
          <p:nvPr/>
        </p:nvCxnSpPr>
        <p:spPr>
          <a:xfrm>
            <a:off x="9231087" y="1910443"/>
            <a:ext cx="12191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C236A5E-A385-4930-BDBC-9AE3DD3374C7}"/>
              </a:ext>
            </a:extLst>
          </p:cNvPr>
          <p:cNvSpPr txBox="1"/>
          <p:nvPr/>
        </p:nvSpPr>
        <p:spPr>
          <a:xfrm>
            <a:off x="6215745" y="3901551"/>
            <a:ext cx="5344888" cy="1569660"/>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Observing all these values it is clear that there is </a:t>
            </a:r>
            <a:r>
              <a:rPr lang="en-IN" sz="2400" b="1" dirty="0">
                <a:solidFill>
                  <a:srgbClr val="FF2121"/>
                </a:solidFill>
                <a:latin typeface="Times New Roman" panose="02020603050405020304" pitchFamily="18" charset="0"/>
                <a:cs typeface="Times New Roman" panose="02020603050405020304" pitchFamily="18" charset="0"/>
              </a:rPr>
              <a:t>no serious problem of multicollinearity (since VIF &lt; 5).</a:t>
            </a:r>
          </a:p>
          <a:p>
            <a:r>
              <a:rPr lang="en-IN" sz="2400" b="1" dirty="0">
                <a:latin typeface="Times New Roman" panose="02020603050405020304" pitchFamily="18" charset="0"/>
                <a:cs typeface="Times New Roman" panose="02020603050405020304" pitchFamily="18" charset="0"/>
              </a:rPr>
              <a:t>Hence, regressors are </a:t>
            </a:r>
            <a:r>
              <a:rPr lang="en-IN" sz="2400" b="1" dirty="0">
                <a:solidFill>
                  <a:srgbClr val="FF2121"/>
                </a:solidFill>
                <a:latin typeface="Times New Roman" panose="02020603050405020304" pitchFamily="18" charset="0"/>
                <a:cs typeface="Times New Roman" panose="02020603050405020304" pitchFamily="18" charset="0"/>
              </a:rPr>
              <a:t>not dependent</a:t>
            </a:r>
            <a:r>
              <a:rPr lang="en-IN" sz="2400" b="1"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D6C9596B-8743-4853-BA61-7E5001DAE46A}"/>
              </a:ext>
            </a:extLst>
          </p:cNvPr>
          <p:cNvSpPr txBox="1"/>
          <p:nvPr/>
        </p:nvSpPr>
        <p:spPr>
          <a:xfrm>
            <a:off x="133350" y="0"/>
            <a:ext cx="8839200" cy="769441"/>
          </a:xfrm>
          <a:prstGeom prst="rect">
            <a:avLst/>
          </a:prstGeom>
          <a:noFill/>
        </p:spPr>
        <p:txBody>
          <a:bodyPr wrap="square" rtlCol="0">
            <a:spAutoFit/>
          </a:bodyPr>
          <a:lstStyle/>
          <a:p>
            <a:r>
              <a:rPr lang="en-US" sz="3600" b="1" u="sng" dirty="0">
                <a:solidFill>
                  <a:srgbClr val="0000CC"/>
                </a:solidFill>
                <a:latin typeface="Times New Roman" panose="02020603050405020304" pitchFamily="18" charset="0"/>
                <a:cs typeface="Times New Roman" panose="02020603050405020304" pitchFamily="18" charset="0"/>
              </a:rPr>
              <a:t>TO   CHECK   MULTICOLLINEARITY</a:t>
            </a:r>
            <a:r>
              <a:rPr lang="en-US" sz="3600" b="1" dirty="0">
                <a:solidFill>
                  <a:srgbClr val="0000CC"/>
                </a:solidFill>
                <a:latin typeface="Times New Roman" panose="02020603050405020304" pitchFamily="18" charset="0"/>
                <a:cs typeface="Times New Roman" panose="02020603050405020304" pitchFamily="18" charset="0"/>
              </a:rPr>
              <a:t>  </a:t>
            </a:r>
            <a:r>
              <a:rPr lang="en-US" sz="4400" b="1" dirty="0">
                <a:solidFill>
                  <a:srgbClr val="0000CC"/>
                </a:solidFill>
              </a:rPr>
              <a:t>:</a:t>
            </a:r>
            <a:endParaRPr lang="en-IN" sz="4400" b="1" dirty="0">
              <a:solidFill>
                <a:srgbClr val="0000CC"/>
              </a:solidFill>
            </a:endParaRPr>
          </a:p>
        </p:txBody>
      </p:sp>
      <p:sp>
        <p:nvSpPr>
          <p:cNvPr id="4" name="TextBox 3">
            <a:extLst>
              <a:ext uri="{FF2B5EF4-FFF2-40B4-BE49-F238E27FC236}">
                <a16:creationId xmlns:a16="http://schemas.microsoft.com/office/drawing/2014/main" id="{252E4EA7-B33B-4BFA-9EDC-4B07D007D4DC}"/>
              </a:ext>
            </a:extLst>
          </p:cNvPr>
          <p:cNvSpPr txBox="1"/>
          <p:nvPr/>
        </p:nvSpPr>
        <p:spPr>
          <a:xfrm>
            <a:off x="9444722" y="685103"/>
            <a:ext cx="835475" cy="369332"/>
          </a:xfrm>
          <a:prstGeom prst="rect">
            <a:avLst/>
          </a:prstGeom>
          <a:noFill/>
        </p:spPr>
        <p:txBody>
          <a:bodyPr wrap="square" rtlCol="0">
            <a:spAutoFit/>
          </a:bodyPr>
          <a:lstStyle/>
          <a:p>
            <a:r>
              <a:rPr lang="en-IN" b="1" dirty="0"/>
              <a:t>Height</a:t>
            </a:r>
          </a:p>
        </p:txBody>
      </p:sp>
      <p:sp>
        <p:nvSpPr>
          <p:cNvPr id="37" name="TextBox 36">
            <a:extLst>
              <a:ext uri="{FF2B5EF4-FFF2-40B4-BE49-F238E27FC236}">
                <a16:creationId xmlns:a16="http://schemas.microsoft.com/office/drawing/2014/main" id="{B4E10405-CC4F-4759-8C7B-7BB06B24F90A}"/>
              </a:ext>
            </a:extLst>
          </p:cNvPr>
          <p:cNvSpPr txBox="1"/>
          <p:nvPr/>
        </p:nvSpPr>
        <p:spPr>
          <a:xfrm>
            <a:off x="9428393" y="1509095"/>
            <a:ext cx="1011005" cy="369332"/>
          </a:xfrm>
          <a:prstGeom prst="rect">
            <a:avLst/>
          </a:prstGeom>
          <a:noFill/>
        </p:spPr>
        <p:txBody>
          <a:bodyPr wrap="square" rtlCol="0">
            <a:spAutoFit/>
          </a:bodyPr>
          <a:lstStyle/>
          <a:p>
            <a:r>
              <a:rPr lang="en-IN" b="1" dirty="0"/>
              <a:t>Weight</a:t>
            </a:r>
          </a:p>
        </p:txBody>
      </p:sp>
      <p:sp>
        <p:nvSpPr>
          <p:cNvPr id="38" name="TextBox 37">
            <a:extLst>
              <a:ext uri="{FF2B5EF4-FFF2-40B4-BE49-F238E27FC236}">
                <a16:creationId xmlns:a16="http://schemas.microsoft.com/office/drawing/2014/main" id="{F6D4FD3F-E6EE-4F12-916E-4914D75FBB8A}"/>
              </a:ext>
            </a:extLst>
          </p:cNvPr>
          <p:cNvSpPr txBox="1"/>
          <p:nvPr/>
        </p:nvSpPr>
        <p:spPr>
          <a:xfrm>
            <a:off x="9603923" y="7587"/>
            <a:ext cx="835475" cy="369332"/>
          </a:xfrm>
          <a:prstGeom prst="rect">
            <a:avLst/>
          </a:prstGeom>
          <a:noFill/>
        </p:spPr>
        <p:txBody>
          <a:bodyPr wrap="square" rtlCol="0">
            <a:spAutoFit/>
          </a:bodyPr>
          <a:lstStyle/>
          <a:p>
            <a:r>
              <a:rPr lang="en-IN" b="1" dirty="0"/>
              <a:t>Age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E525F8F-729B-43A2-A958-8E6A12F4115B}"/>
                  </a:ext>
                </a:extLst>
              </p:cNvPr>
              <p:cNvSpPr/>
              <p:nvPr/>
            </p:nvSpPr>
            <p:spPr>
              <a:xfrm>
                <a:off x="3005310" y="881164"/>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𝝀</m:t>
                          </m:r>
                        </m:e>
                        <m:sub>
                          <m:r>
                            <a:rPr lang="en-IN" b="1" i="0">
                              <a:latin typeface="Cambria Math" panose="02040503050406030204" pitchFamily="18" charset="0"/>
                            </a:rPr>
                            <m:t>𝟏</m:t>
                          </m:r>
                        </m:sub>
                      </m:sSub>
                    </m:oMath>
                  </m:oMathPara>
                </a14:m>
                <a:endParaRPr lang="en-IN" b="1" dirty="0"/>
              </a:p>
            </p:txBody>
          </p:sp>
        </mc:Choice>
        <mc:Fallback xmlns="">
          <p:sp>
            <p:nvSpPr>
              <p:cNvPr id="5" name="Rectangle 4">
                <a:extLst>
                  <a:ext uri="{FF2B5EF4-FFF2-40B4-BE49-F238E27FC236}">
                    <a16:creationId xmlns:a16="http://schemas.microsoft.com/office/drawing/2014/main" id="{DE525F8F-729B-43A2-A958-8E6A12F4115B}"/>
                  </a:ext>
                </a:extLst>
              </p:cNvPr>
              <p:cNvSpPr>
                <a:spLocks noRot="1" noChangeAspect="1" noMove="1" noResize="1" noEditPoints="1" noAdjustHandles="1" noChangeArrowheads="1" noChangeShapeType="1" noTextEdit="1"/>
              </p:cNvSpPr>
              <p:nvPr/>
            </p:nvSpPr>
            <p:spPr>
              <a:xfrm>
                <a:off x="3005310" y="881164"/>
                <a:ext cx="477951"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929CECB-EE82-4406-9744-4D2FEF3D0816}"/>
                  </a:ext>
                </a:extLst>
              </p:cNvPr>
              <p:cNvSpPr/>
              <p:nvPr/>
            </p:nvSpPr>
            <p:spPr>
              <a:xfrm>
                <a:off x="3005310" y="1577013"/>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𝝀</m:t>
                          </m:r>
                        </m:e>
                        <m:sub>
                          <m:r>
                            <a:rPr lang="en-IN" b="1" i="0">
                              <a:latin typeface="Cambria Math" panose="02040503050406030204" pitchFamily="18" charset="0"/>
                            </a:rPr>
                            <m:t>𝟐</m:t>
                          </m:r>
                        </m:sub>
                      </m:sSub>
                    </m:oMath>
                  </m:oMathPara>
                </a14:m>
                <a:endParaRPr lang="en-IN" b="1" dirty="0"/>
              </a:p>
            </p:txBody>
          </p:sp>
        </mc:Choice>
        <mc:Fallback xmlns="">
          <p:sp>
            <p:nvSpPr>
              <p:cNvPr id="6" name="Rectangle 5">
                <a:extLst>
                  <a:ext uri="{FF2B5EF4-FFF2-40B4-BE49-F238E27FC236}">
                    <a16:creationId xmlns:a16="http://schemas.microsoft.com/office/drawing/2014/main" id="{6929CECB-EE82-4406-9744-4D2FEF3D0816}"/>
                  </a:ext>
                </a:extLst>
              </p:cNvPr>
              <p:cNvSpPr>
                <a:spLocks noRot="1" noChangeAspect="1" noMove="1" noResize="1" noEditPoints="1" noAdjustHandles="1" noChangeArrowheads="1" noChangeShapeType="1" noTextEdit="1"/>
              </p:cNvSpPr>
              <p:nvPr/>
            </p:nvSpPr>
            <p:spPr>
              <a:xfrm>
                <a:off x="3005310" y="1577013"/>
                <a:ext cx="477951"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B16AF3C-8C2E-4912-8B1E-4A9544529402}"/>
                  </a:ext>
                </a:extLst>
              </p:cNvPr>
              <p:cNvSpPr/>
              <p:nvPr/>
            </p:nvSpPr>
            <p:spPr>
              <a:xfrm>
                <a:off x="2996416" y="2456154"/>
                <a:ext cx="4779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𝝀</m:t>
                          </m:r>
                        </m:e>
                        <m:sub>
                          <m:r>
                            <a:rPr lang="en-IN" b="1" i="0">
                              <a:latin typeface="Cambria Math" panose="02040503050406030204" pitchFamily="18" charset="0"/>
                            </a:rPr>
                            <m:t>𝟑</m:t>
                          </m:r>
                        </m:sub>
                      </m:sSub>
                    </m:oMath>
                  </m:oMathPara>
                </a14:m>
                <a:endParaRPr lang="en-IN" b="1" dirty="0"/>
              </a:p>
            </p:txBody>
          </p:sp>
        </mc:Choice>
        <mc:Fallback xmlns="">
          <p:sp>
            <p:nvSpPr>
              <p:cNvPr id="7" name="Rectangle 6">
                <a:extLst>
                  <a:ext uri="{FF2B5EF4-FFF2-40B4-BE49-F238E27FC236}">
                    <a16:creationId xmlns:a16="http://schemas.microsoft.com/office/drawing/2014/main" id="{EB16AF3C-8C2E-4912-8B1E-4A9544529402}"/>
                  </a:ext>
                </a:extLst>
              </p:cNvPr>
              <p:cNvSpPr>
                <a:spLocks noRot="1" noChangeAspect="1" noMove="1" noResize="1" noEditPoints="1" noAdjustHandles="1" noChangeArrowheads="1" noChangeShapeType="1" noTextEdit="1"/>
              </p:cNvSpPr>
              <p:nvPr/>
            </p:nvSpPr>
            <p:spPr>
              <a:xfrm>
                <a:off x="2996416" y="2456154"/>
                <a:ext cx="477951"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EEA0B20-9150-42DA-AA7A-76EA25B72CDB}"/>
                  </a:ext>
                </a:extLst>
              </p:cNvPr>
              <p:cNvSpPr/>
              <p:nvPr/>
            </p:nvSpPr>
            <p:spPr>
              <a:xfrm>
                <a:off x="2978180" y="4032627"/>
                <a:ext cx="4891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𝒌</m:t>
                          </m:r>
                        </m:e>
                        <m:sub>
                          <m:r>
                            <a:rPr lang="en-IN" b="1" i="0">
                              <a:latin typeface="Cambria Math" panose="02040503050406030204" pitchFamily="18" charset="0"/>
                            </a:rPr>
                            <m:t>𝟏</m:t>
                          </m:r>
                        </m:sub>
                      </m:sSub>
                    </m:oMath>
                  </m:oMathPara>
                </a14:m>
                <a:endParaRPr lang="en-IN" b="1" dirty="0"/>
              </a:p>
            </p:txBody>
          </p:sp>
        </mc:Choice>
        <mc:Fallback xmlns="">
          <p:sp>
            <p:nvSpPr>
              <p:cNvPr id="8" name="Rectangle 7">
                <a:extLst>
                  <a:ext uri="{FF2B5EF4-FFF2-40B4-BE49-F238E27FC236}">
                    <a16:creationId xmlns:a16="http://schemas.microsoft.com/office/drawing/2014/main" id="{4EEA0B20-9150-42DA-AA7A-76EA25B72CDB}"/>
                  </a:ext>
                </a:extLst>
              </p:cNvPr>
              <p:cNvSpPr>
                <a:spLocks noRot="1" noChangeAspect="1" noMove="1" noResize="1" noEditPoints="1" noAdjustHandles="1" noChangeArrowheads="1" noChangeShapeType="1" noTextEdit="1"/>
              </p:cNvSpPr>
              <p:nvPr/>
            </p:nvSpPr>
            <p:spPr>
              <a:xfrm>
                <a:off x="2978180" y="4032627"/>
                <a:ext cx="489172"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BDBDAD6-1C03-4F2C-A672-226C814C689C}"/>
                  </a:ext>
                </a:extLst>
              </p:cNvPr>
              <p:cNvSpPr/>
              <p:nvPr/>
            </p:nvSpPr>
            <p:spPr>
              <a:xfrm>
                <a:off x="3013086" y="4780199"/>
                <a:ext cx="35285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a:latin typeface="Cambria Math" panose="02040503050406030204" pitchFamily="18" charset="0"/>
                            </a:rPr>
                            <m:t>𝒌</m:t>
                          </m:r>
                        </m:e>
                        <m:sub>
                          <m:r>
                            <a:rPr lang="en-IN" b="1" i="0" smtClean="0">
                              <a:latin typeface="Cambria Math" panose="02040503050406030204" pitchFamily="18" charset="0"/>
                            </a:rPr>
                            <m:t>𝟐</m:t>
                          </m:r>
                        </m:sub>
                      </m:sSub>
                    </m:oMath>
                  </m:oMathPara>
                </a14:m>
                <a:endParaRPr lang="en-IN" b="1" dirty="0"/>
              </a:p>
            </p:txBody>
          </p:sp>
        </mc:Choice>
        <mc:Fallback xmlns="">
          <p:sp>
            <p:nvSpPr>
              <p:cNvPr id="9" name="Rectangle 8">
                <a:extLst>
                  <a:ext uri="{FF2B5EF4-FFF2-40B4-BE49-F238E27FC236}">
                    <a16:creationId xmlns:a16="http://schemas.microsoft.com/office/drawing/2014/main" id="{DBDBDAD6-1C03-4F2C-A672-226C814C689C}"/>
                  </a:ext>
                </a:extLst>
              </p:cNvPr>
              <p:cNvSpPr>
                <a:spLocks noRot="1" noChangeAspect="1" noMove="1" noResize="1" noEditPoints="1" noAdjustHandles="1" noChangeArrowheads="1" noChangeShapeType="1" noTextEdit="1"/>
              </p:cNvSpPr>
              <p:nvPr/>
            </p:nvSpPr>
            <p:spPr>
              <a:xfrm>
                <a:off x="3013086" y="4780199"/>
                <a:ext cx="352854" cy="369332"/>
              </a:xfrm>
              <a:prstGeom prst="rect">
                <a:avLst/>
              </a:prstGeom>
              <a:blipFill>
                <a:blip r:embed="rId7"/>
                <a:stretch>
                  <a:fillRect r="-120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A7BD5C0-3DA8-4BAB-8479-F7C3C56D2920}"/>
                  </a:ext>
                </a:extLst>
              </p:cNvPr>
              <p:cNvSpPr/>
              <p:nvPr/>
            </p:nvSpPr>
            <p:spPr>
              <a:xfrm>
                <a:off x="2967297" y="5540604"/>
                <a:ext cx="489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a:latin typeface="Cambria Math" panose="02040503050406030204" pitchFamily="18" charset="0"/>
                            </a:rPr>
                            <m:t>𝒌</m:t>
                          </m:r>
                        </m:e>
                        <m:sub>
                          <m:r>
                            <a:rPr lang="en-IN" b="1" i="0" smtClean="0">
                              <a:latin typeface="Cambria Math" panose="02040503050406030204" pitchFamily="18" charset="0"/>
                            </a:rPr>
                            <m:t>𝟑</m:t>
                          </m:r>
                        </m:sub>
                      </m:sSub>
                    </m:oMath>
                  </m:oMathPara>
                </a14:m>
                <a:endParaRPr lang="en-IN" b="1" dirty="0"/>
              </a:p>
            </p:txBody>
          </p:sp>
        </mc:Choice>
        <mc:Fallback xmlns="">
          <p:sp>
            <p:nvSpPr>
              <p:cNvPr id="10" name="Rectangle 9">
                <a:extLst>
                  <a:ext uri="{FF2B5EF4-FFF2-40B4-BE49-F238E27FC236}">
                    <a16:creationId xmlns:a16="http://schemas.microsoft.com/office/drawing/2014/main" id="{3A7BD5C0-3DA8-4BAB-8479-F7C3C56D2920}"/>
                  </a:ext>
                </a:extLst>
              </p:cNvPr>
              <p:cNvSpPr>
                <a:spLocks noRot="1" noChangeAspect="1" noMove="1" noResize="1" noEditPoints="1" noAdjustHandles="1" noChangeArrowheads="1" noChangeShapeType="1" noTextEdit="1"/>
              </p:cNvSpPr>
              <p:nvPr/>
            </p:nvSpPr>
            <p:spPr>
              <a:xfrm>
                <a:off x="2967297" y="5540604"/>
                <a:ext cx="489173" cy="369332"/>
              </a:xfrm>
              <a:prstGeom prst="rect">
                <a:avLst/>
              </a:prstGeom>
              <a:blipFill>
                <a:blip r:embed="rId8"/>
                <a:stretch>
                  <a:fillRect/>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5A590C-1968-4C25-B9A8-22DC0AE2F74C}"/>
              </a:ext>
            </a:extLst>
          </p:cNvPr>
          <p:cNvSpPr/>
          <p:nvPr/>
        </p:nvSpPr>
        <p:spPr>
          <a:xfrm>
            <a:off x="3061244" y="3329761"/>
            <a:ext cx="312906" cy="369332"/>
          </a:xfrm>
          <a:prstGeom prst="rect">
            <a:avLst/>
          </a:prstGeom>
        </p:spPr>
        <p:txBody>
          <a:bodyPr wrap="none">
            <a:spAutoFit/>
          </a:bodyPr>
          <a:lstStyle/>
          <a:p>
            <a:r>
              <a:rPr lang="en-IN" b="1" dirty="0">
                <a:solidFill>
                  <a:srgbClr val="000000"/>
                </a:solidFill>
                <a:latin typeface="Times New Roman" panose="02020603050405020304" pitchFamily="18" charset="0"/>
                <a:ea typeface="Calibri" panose="020F0502020204030204" pitchFamily="34" charset="0"/>
              </a:rPr>
              <a:t>k</a:t>
            </a:r>
            <a:endParaRPr lang="en-IN" b="1" dirty="0"/>
          </a:p>
        </p:txBody>
      </p:sp>
    </p:spTree>
    <p:extLst>
      <p:ext uri="{BB962C8B-B14F-4D97-AF65-F5344CB8AC3E}">
        <p14:creationId xmlns:p14="http://schemas.microsoft.com/office/powerpoint/2010/main" val="126302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67A87-11C0-463F-A6DF-05E9E6E7C47F}"/>
              </a:ext>
            </a:extLst>
          </p:cNvPr>
          <p:cNvSpPr txBox="1"/>
          <p:nvPr/>
        </p:nvSpPr>
        <p:spPr>
          <a:xfrm>
            <a:off x="904874" y="75486"/>
            <a:ext cx="10791826" cy="707886"/>
          </a:xfrm>
          <a:prstGeom prst="rect">
            <a:avLst/>
          </a:prstGeom>
          <a:noFill/>
        </p:spPr>
        <p:txBody>
          <a:bodyPr wrap="square" rtlCol="0">
            <a:spAutoFit/>
          </a:bodyPr>
          <a:lstStyle/>
          <a:p>
            <a:r>
              <a:rPr lang="en-IN" sz="4000" b="1" dirty="0">
                <a:solidFill>
                  <a:srgbClr val="0000CC"/>
                </a:solidFill>
                <a:latin typeface="Times New Roman" panose="02020603050405020304" pitchFamily="18" charset="0"/>
                <a:cs typeface="Times New Roman" panose="02020603050405020304" pitchFamily="18" charset="0"/>
              </a:rPr>
              <a:t> Multiple linear regression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90D8D3-A36E-471F-9FBF-D8C1D45E9BA1}"/>
                  </a:ext>
                </a:extLst>
              </p:cNvPr>
              <p:cNvSpPr txBox="1"/>
              <p:nvPr/>
            </p:nvSpPr>
            <p:spPr>
              <a:xfrm>
                <a:off x="723900" y="1471315"/>
                <a:ext cx="10277475" cy="5355312"/>
              </a:xfrm>
              <a:prstGeom prst="rect">
                <a:avLst/>
              </a:prstGeom>
              <a:noFill/>
            </p:spPr>
            <p:txBody>
              <a:bodyPr wrap="square" rtlCol="0">
                <a:spAutoFit/>
              </a:bodyPr>
              <a:lstStyle/>
              <a:p>
                <a:pPr marL="285750" lvl="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Errors are uncorrelated with mean zero and constant variance.</a:t>
                </a:r>
              </a:p>
              <a:p>
                <a:pPr marL="285750" lvl="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Errors are normally distributed.</a:t>
                </a:r>
              </a:p>
              <a:p>
                <a:pPr marL="285750" lvl="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Rank of matrix of regressors is k </a:t>
                </a:r>
              </a:p>
              <a:p>
                <a:pPr marL="285750" lvl="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All k regressors are independent.</a:t>
                </a:r>
              </a:p>
              <a:p>
                <a:pPr marL="285750" lvl="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Where,</a:t>
                </a:r>
              </a:p>
              <a:p>
                <a:pPr lvl="0">
                  <a:lnSpc>
                    <a:spcPct val="150000"/>
                  </a:lnSpc>
                </a:pPr>
                <a:r>
                  <a:rPr lang="en-IN" sz="2400" b="1" dirty="0">
                    <a:latin typeface="Times New Roman" panose="02020603050405020304" pitchFamily="18" charset="0"/>
                    <a:cs typeface="Times New Roman" panose="02020603050405020304" pitchFamily="18" charset="0"/>
                  </a:rPr>
                  <a:t>  y = response</a:t>
                </a:r>
                <a:r>
                  <a:rPr lang="en-IN" sz="2400" dirty="0">
                    <a:latin typeface="Times New Roman" panose="02020603050405020304" pitchFamily="18" charset="0"/>
                    <a:cs typeface="Times New Roman" panose="02020603050405020304" pitchFamily="18" charset="0"/>
                  </a:rPr>
                  <a:t> = Lung Capacity (in litre)</a:t>
                </a:r>
              </a:p>
              <a:p>
                <a:pPr lvl="0">
                  <a:lnSpc>
                    <a:spcPct val="150000"/>
                  </a:lnSpc>
                </a:pPr>
                <a14:m>
                  <m:oMath xmlns:m="http://schemas.openxmlformats.org/officeDocument/2006/math">
                    <m:sSub>
                      <m:sSubPr>
                        <m:ctrlPr>
                          <a:rPr lang="en-IN" sz="2400" b="1" i="1">
                            <a:latin typeface="Cambria Math" panose="02040503050406030204" pitchFamily="18" charset="0"/>
                          </a:rPr>
                        </m:ctrlPr>
                      </m:sSubPr>
                      <m:e>
                        <m:r>
                          <a:rPr lang="en-IN" sz="2400" b="1" i="1" smtClean="0">
                            <a:latin typeface="Cambria Math" panose="02040503050406030204" pitchFamily="18" charset="0"/>
                          </a:rPr>
                          <m:t>  </m:t>
                        </m:r>
                        <m:r>
                          <a:rPr lang="en-IN" sz="2400" b="1" i="1" smtClean="0">
                            <a:latin typeface="Cambria Math" panose="02040503050406030204" pitchFamily="18" charset="0"/>
                          </a:rPr>
                          <m:t>𝒙</m:t>
                        </m:r>
                      </m:e>
                      <m:sub>
                        <m:r>
                          <a:rPr lang="en-IN" sz="2400" b="1" i="1">
                            <a:latin typeface="Cambria Math" panose="02040503050406030204" pitchFamily="18" charset="0"/>
                          </a:rPr>
                          <m:t>𝟏</m:t>
                        </m:r>
                      </m:sub>
                    </m:sSub>
                    <m:r>
                      <a:rPr lang="en-IN" sz="2400" b="1" i="1">
                        <a:latin typeface="Cambria Math" panose="02040503050406030204" pitchFamily="18" charset="0"/>
                      </a:rPr>
                      <m:t> </m:t>
                    </m:r>
                  </m:oMath>
                </a14:m>
                <a:r>
                  <a:rPr lang="en-IN" sz="2400" dirty="0">
                    <a:latin typeface="Times New Roman" panose="02020603050405020304" pitchFamily="18" charset="0"/>
                    <a:cs typeface="Times New Roman" panose="02020603050405020304" pitchFamily="18" charset="0"/>
                  </a:rPr>
                  <a:t>= age (in years) </a:t>
                </a:r>
              </a:p>
              <a:p>
                <a:pPr lvl="0">
                  <a:lnSpc>
                    <a:spcPct val="150000"/>
                  </a:lnSpc>
                </a:pPr>
                <a:r>
                  <a:rPr lang="en-IN"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400" b="1" i="1">
                            <a:latin typeface="Cambria Math" panose="02040503050406030204" pitchFamily="18" charset="0"/>
                          </a:rPr>
                        </m:ctrlPr>
                      </m:sSubPr>
                      <m:e>
                        <m:r>
                          <a:rPr lang="en-IN" sz="2400" b="1" i="1" smtClean="0">
                            <a:latin typeface="Cambria Math" panose="02040503050406030204" pitchFamily="18" charset="0"/>
                          </a:rPr>
                          <m:t>𝒙</m:t>
                        </m:r>
                      </m:e>
                      <m:sub>
                        <m:r>
                          <a:rPr lang="en-IN" sz="2400" b="1" i="1" smtClean="0">
                            <a:latin typeface="Cambria Math" panose="02040503050406030204" pitchFamily="18" charset="0"/>
                          </a:rPr>
                          <m:t>𝟐</m:t>
                        </m:r>
                      </m:sub>
                    </m:sSub>
                    <m:r>
                      <a:rPr lang="en-IN" sz="2400" b="1" i="1">
                        <a:latin typeface="Cambria Math" panose="02040503050406030204" pitchFamily="18" charset="0"/>
                      </a:rPr>
                      <m:t> </m:t>
                    </m:r>
                  </m:oMath>
                </a14:m>
                <a:r>
                  <a:rPr lang="en-IN" sz="2400" dirty="0">
                    <a:latin typeface="Times New Roman" panose="02020603050405020304" pitchFamily="18" charset="0"/>
                    <a:cs typeface="Times New Roman" panose="02020603050405020304" pitchFamily="18" charset="0"/>
                  </a:rPr>
                  <a:t>= height (in metre)</a:t>
                </a:r>
              </a:p>
              <a:p>
                <a:pPr lvl="0">
                  <a:lnSpc>
                    <a:spcPct val="150000"/>
                  </a:lnSpc>
                </a:pPr>
                <a:r>
                  <a:rPr lang="en-IN" sz="2400" b="1" dirty="0"/>
                  <a:t> </a:t>
                </a:r>
                <a14:m>
                  <m:oMath xmlns:m="http://schemas.openxmlformats.org/officeDocument/2006/math">
                    <m:sSub>
                      <m:sSubPr>
                        <m:ctrlPr>
                          <a:rPr lang="en-IN" sz="2400" b="1" i="1">
                            <a:latin typeface="Cambria Math" panose="02040503050406030204" pitchFamily="18" charset="0"/>
                          </a:rPr>
                        </m:ctrlPr>
                      </m:sSubPr>
                      <m:e>
                        <m:r>
                          <a:rPr lang="en-IN" sz="2400" b="1" i="1" smtClean="0">
                            <a:latin typeface="Cambria Math" panose="02040503050406030204" pitchFamily="18" charset="0"/>
                          </a:rPr>
                          <m:t>𝒙</m:t>
                        </m:r>
                      </m:e>
                      <m:sub>
                        <m:r>
                          <a:rPr lang="en-IN" sz="2400" b="1" i="1" smtClean="0">
                            <a:latin typeface="Cambria Math" panose="02040503050406030204" pitchFamily="18" charset="0"/>
                          </a:rPr>
                          <m:t>𝟑</m:t>
                        </m:r>
                      </m:sub>
                    </m:sSub>
                    <m:r>
                      <a:rPr lang="en-IN" sz="2400" b="1" i="1">
                        <a:latin typeface="Cambria Math" panose="02040503050406030204" pitchFamily="18" charset="0"/>
                      </a:rPr>
                      <m:t> </m:t>
                    </m:r>
                  </m:oMath>
                </a14:m>
                <a:r>
                  <a:rPr lang="en-IN" sz="2400" dirty="0">
                    <a:latin typeface="Times New Roman" panose="02020603050405020304" pitchFamily="18" charset="0"/>
                    <a:cs typeface="Times New Roman" panose="02020603050405020304" pitchFamily="18" charset="0"/>
                  </a:rPr>
                  <a:t>= weight (in kg)</a:t>
                </a:r>
              </a:p>
              <a:p>
                <a:endParaRPr lang="en-IN" dirty="0"/>
              </a:p>
            </p:txBody>
          </p:sp>
        </mc:Choice>
        <mc:Fallback xmlns="">
          <p:sp>
            <p:nvSpPr>
              <p:cNvPr id="3" name="TextBox 2">
                <a:extLst>
                  <a:ext uri="{FF2B5EF4-FFF2-40B4-BE49-F238E27FC236}">
                    <a16:creationId xmlns:a16="http://schemas.microsoft.com/office/drawing/2014/main" id="{B490D8D3-A36E-471F-9FBF-D8C1D45E9BA1}"/>
                  </a:ext>
                </a:extLst>
              </p:cNvPr>
              <p:cNvSpPr txBox="1">
                <a:spLocks noRot="1" noChangeAspect="1" noMove="1" noResize="1" noEditPoints="1" noAdjustHandles="1" noChangeArrowheads="1" noChangeShapeType="1" noTextEdit="1"/>
              </p:cNvSpPr>
              <p:nvPr/>
            </p:nvSpPr>
            <p:spPr>
              <a:xfrm>
                <a:off x="723900" y="1471315"/>
                <a:ext cx="10277475" cy="5355312"/>
              </a:xfrm>
              <a:prstGeom prst="rect">
                <a:avLst/>
              </a:prstGeom>
              <a:blipFill>
                <a:blip r:embed="rId3"/>
                <a:stretch>
                  <a:fillRect l="-830"/>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2BC0D11D-11DF-4AFB-AB5E-BE241D27008B}"/>
              </a:ext>
            </a:extLst>
          </p:cNvPr>
          <p:cNvSpPr txBox="1"/>
          <p:nvPr/>
        </p:nvSpPr>
        <p:spPr>
          <a:xfrm>
            <a:off x="904874" y="1009650"/>
            <a:ext cx="2552700" cy="523220"/>
          </a:xfrm>
          <a:prstGeom prst="rect">
            <a:avLst/>
          </a:prstGeom>
          <a:noFill/>
        </p:spPr>
        <p:txBody>
          <a:bodyPr wrap="square" rtlCol="0">
            <a:spAutoFit/>
          </a:bodyPr>
          <a:lstStyle/>
          <a:p>
            <a:r>
              <a:rPr lang="en-IN" sz="2800" u="sng" dirty="0"/>
              <a:t>Assumptions:</a:t>
            </a:r>
          </a:p>
        </p:txBody>
      </p:sp>
    </p:spTree>
    <p:extLst>
      <p:ext uri="{BB962C8B-B14F-4D97-AF65-F5344CB8AC3E}">
        <p14:creationId xmlns:p14="http://schemas.microsoft.com/office/powerpoint/2010/main" val="9060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1F03-4BBF-4366-9CDF-BF25A4E90809}"/>
              </a:ext>
            </a:extLst>
          </p:cNvPr>
          <p:cNvSpPr>
            <a:spLocks noGrp="1"/>
          </p:cNvSpPr>
          <p:nvPr>
            <p:ph type="title"/>
          </p:nvPr>
        </p:nvSpPr>
        <p:spPr>
          <a:xfrm>
            <a:off x="208416" y="0"/>
            <a:ext cx="11335884" cy="859971"/>
          </a:xfrm>
        </p:spPr>
        <p:txBody>
          <a:bodyPr>
            <a:normAutofit/>
          </a:bodyPr>
          <a:lstStyle/>
          <a:p>
            <a:r>
              <a:rPr lang="en-IN" sz="4800" b="1" u="sng" dirty="0">
                <a:solidFill>
                  <a:srgbClr val="0000CC"/>
                </a:solidFill>
                <a:latin typeface="Times New Roman" panose="02020603050405020304" pitchFamily="18" charset="0"/>
                <a:cs typeface="Times New Roman" panose="02020603050405020304" pitchFamily="18" charset="0"/>
              </a:rPr>
              <a:t>Diagnostic Analysis</a:t>
            </a:r>
          </a:p>
        </p:txBody>
      </p:sp>
      <p:sp>
        <p:nvSpPr>
          <p:cNvPr id="4" name="Text Placeholder 3">
            <a:extLst>
              <a:ext uri="{FF2B5EF4-FFF2-40B4-BE49-F238E27FC236}">
                <a16:creationId xmlns:a16="http://schemas.microsoft.com/office/drawing/2014/main" id="{BC379F03-C38F-4C8E-A753-1185D249243A}"/>
              </a:ext>
            </a:extLst>
          </p:cNvPr>
          <p:cNvSpPr>
            <a:spLocks noGrp="1"/>
          </p:cNvSpPr>
          <p:nvPr>
            <p:ph type="body" sz="half" idx="2"/>
          </p:nvPr>
        </p:nvSpPr>
        <p:spPr>
          <a:xfrm>
            <a:off x="457200" y="1262743"/>
            <a:ext cx="5007429" cy="4942114"/>
          </a:xfrm>
        </p:spPr>
        <p:txBody>
          <a:bodyPr>
            <a:noAutofit/>
          </a:bodyPr>
          <a:lstStyle/>
          <a:p>
            <a:pPr marL="285750" indent="-285750" algn="just">
              <a:lnSpc>
                <a:spcPct val="15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Intercept is not significant </a:t>
            </a:r>
            <a:r>
              <a:rPr lang="en-IN" sz="1800" dirty="0">
                <a:latin typeface="Times New Roman" panose="02020603050405020304" pitchFamily="18" charset="0"/>
                <a:cs typeface="Times New Roman" panose="02020603050405020304" pitchFamily="18" charset="0"/>
              </a:rPr>
              <a:t>and because of that the variability percentage explained by regressors is very low almost it is </a:t>
            </a:r>
            <a:r>
              <a:rPr lang="en-IN" sz="1800" b="1" dirty="0">
                <a:latin typeface="Times New Roman" panose="02020603050405020304" pitchFamily="18" charset="0"/>
                <a:cs typeface="Times New Roman" panose="02020603050405020304" pitchFamily="18" charset="0"/>
              </a:rPr>
              <a:t>23.7 % </a:t>
            </a:r>
            <a:r>
              <a:rPr lang="en-IN" sz="1800" dirty="0">
                <a:latin typeface="Times New Roman" panose="02020603050405020304" pitchFamily="18" charset="0"/>
                <a:cs typeface="Times New Roman" panose="02020603050405020304" pitchFamily="18" charset="0"/>
              </a:rPr>
              <a:t>and thus we removed the intercept.</a:t>
            </a:r>
          </a:p>
          <a:p>
            <a:pPr marL="285750" indent="-285750" algn="just">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After removing intercept </a:t>
            </a:r>
            <a:r>
              <a:rPr lang="en-IN" sz="1800" b="1" dirty="0">
                <a:latin typeface="Times New Roman" panose="02020603050405020304" pitchFamily="18" charset="0"/>
                <a:cs typeface="Times New Roman" panose="02020603050405020304" pitchFamily="18" charset="0"/>
              </a:rPr>
              <a:t>all regressors are significant with variability percentage explained by regressors is 97%.</a:t>
            </a:r>
          </a:p>
          <a:p>
            <a:pPr marL="285750" indent="-285750" algn="just">
              <a:lnSpc>
                <a:spcPct val="15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Normality</a:t>
            </a:r>
            <a:r>
              <a:rPr lang="en-IN" sz="1800" dirty="0">
                <a:latin typeface="Times New Roman" panose="02020603050405020304" pitchFamily="18" charset="0"/>
                <a:cs typeface="Times New Roman" panose="02020603050405020304" pitchFamily="18" charset="0"/>
              </a:rPr>
              <a:t> seems to be </a:t>
            </a:r>
            <a:r>
              <a:rPr lang="en-IN" sz="1800" b="1" dirty="0">
                <a:latin typeface="Times New Roman" panose="02020603050405020304" pitchFamily="18" charset="0"/>
                <a:cs typeface="Times New Roman" panose="02020603050405020304" pitchFamily="18" charset="0"/>
              </a:rPr>
              <a:t>ok</a:t>
            </a:r>
            <a:r>
              <a:rPr lang="en-IN" sz="1800" dirty="0">
                <a:latin typeface="Times New Roman" panose="02020603050405020304" pitchFamily="18" charset="0"/>
                <a:cs typeface="Times New Roman" panose="02020603050405020304" pitchFamily="18" charset="0"/>
              </a:rPr>
              <a:t> because most of the points are around the line.</a:t>
            </a:r>
          </a:p>
          <a:p>
            <a:pPr marL="285750" indent="-285750" algn="just">
              <a:lnSpc>
                <a:spcPct val="150000"/>
              </a:lnSpc>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Homoscedasticity assumption fails as it shows the double bow pattern</a:t>
            </a:r>
            <a:r>
              <a:rPr lang="en-IN" sz="1800" b="1" dirty="0"/>
              <a:t>.</a:t>
            </a:r>
          </a:p>
        </p:txBody>
      </p:sp>
      <p:pic>
        <p:nvPicPr>
          <p:cNvPr id="5" name="Content Placeholder 4">
            <a:extLst>
              <a:ext uri="{FF2B5EF4-FFF2-40B4-BE49-F238E27FC236}">
                <a16:creationId xmlns:a16="http://schemas.microsoft.com/office/drawing/2014/main" id="{4EE35726-0A02-41C1-AEAB-9AFBAABFF36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572125" y="981075"/>
            <a:ext cx="6247717" cy="5591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718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CE80897-DC9F-404A-8F47-EE02FFE9543E}"/>
              </a:ext>
            </a:extLst>
          </p:cNvPr>
          <p:cNvCxnSpPr>
            <a:cxnSpLocks/>
          </p:cNvCxnSpPr>
          <p:nvPr/>
        </p:nvCxnSpPr>
        <p:spPr>
          <a:xfrm rot="60000" flipV="1">
            <a:off x="1250305" y="2301721"/>
            <a:ext cx="2537924" cy="567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4286A43-7C9E-402A-A087-C2E802D5CDBB}"/>
              </a:ext>
            </a:extLst>
          </p:cNvPr>
          <p:cNvCxnSpPr/>
          <p:nvPr/>
        </p:nvCxnSpPr>
        <p:spPr>
          <a:xfrm flipV="1">
            <a:off x="3051110" y="1290152"/>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9AEC16-CF18-47F6-964A-400962FB4D83}"/>
              </a:ext>
            </a:extLst>
          </p:cNvPr>
          <p:cNvCxnSpPr/>
          <p:nvPr/>
        </p:nvCxnSpPr>
        <p:spPr>
          <a:xfrm>
            <a:off x="3051110" y="1290152"/>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DFE63-F8EA-4E32-BF1F-B16E6207CF95}"/>
              </a:ext>
            </a:extLst>
          </p:cNvPr>
          <p:cNvSpPr/>
          <p:nvPr/>
        </p:nvSpPr>
        <p:spPr>
          <a:xfrm>
            <a:off x="3788229" y="1028894"/>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Age	</a:t>
            </a:r>
          </a:p>
        </p:txBody>
      </p:sp>
      <p:sp>
        <p:nvSpPr>
          <p:cNvPr id="14" name="Rectangle 13">
            <a:extLst>
              <a:ext uri="{FF2B5EF4-FFF2-40B4-BE49-F238E27FC236}">
                <a16:creationId xmlns:a16="http://schemas.microsoft.com/office/drawing/2014/main" id="{DC7AA611-F0D7-4701-A554-4AC46255BD6E}"/>
              </a:ext>
            </a:extLst>
          </p:cNvPr>
          <p:cNvSpPr/>
          <p:nvPr/>
        </p:nvSpPr>
        <p:spPr>
          <a:xfrm>
            <a:off x="3788229" y="1979825"/>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Height</a:t>
            </a:r>
          </a:p>
        </p:txBody>
      </p:sp>
      <p:cxnSp>
        <p:nvCxnSpPr>
          <p:cNvPr id="16" name="Straight Connector 15">
            <a:extLst>
              <a:ext uri="{FF2B5EF4-FFF2-40B4-BE49-F238E27FC236}">
                <a16:creationId xmlns:a16="http://schemas.microsoft.com/office/drawing/2014/main" id="{0A5725FF-6082-43E0-91EA-D15818EDC408}"/>
              </a:ext>
            </a:extLst>
          </p:cNvPr>
          <p:cNvCxnSpPr/>
          <p:nvPr/>
        </p:nvCxnSpPr>
        <p:spPr>
          <a:xfrm flipV="1">
            <a:off x="3054217" y="2338290"/>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231085-9B18-4796-B7C2-A7004B30BFF8}"/>
              </a:ext>
            </a:extLst>
          </p:cNvPr>
          <p:cNvCxnSpPr/>
          <p:nvPr/>
        </p:nvCxnSpPr>
        <p:spPr>
          <a:xfrm>
            <a:off x="3063548" y="3327343"/>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941F061-7509-4711-8954-0092709BDDF5}"/>
              </a:ext>
            </a:extLst>
          </p:cNvPr>
          <p:cNvSpPr/>
          <p:nvPr/>
        </p:nvSpPr>
        <p:spPr>
          <a:xfrm>
            <a:off x="3788228" y="3052102"/>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Weight</a:t>
            </a:r>
          </a:p>
        </p:txBody>
      </p:sp>
      <p:cxnSp>
        <p:nvCxnSpPr>
          <p:cNvPr id="19" name="Straight Connector 18">
            <a:extLst>
              <a:ext uri="{FF2B5EF4-FFF2-40B4-BE49-F238E27FC236}">
                <a16:creationId xmlns:a16="http://schemas.microsoft.com/office/drawing/2014/main" id="{8AA00067-5E70-4981-B4B2-3BD5668699B0}"/>
              </a:ext>
            </a:extLst>
          </p:cNvPr>
          <p:cNvCxnSpPr/>
          <p:nvPr/>
        </p:nvCxnSpPr>
        <p:spPr>
          <a:xfrm>
            <a:off x="4659093" y="1274598"/>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66D4CA-F42D-440E-9869-AF4E1AE07562}"/>
              </a:ext>
            </a:extLst>
          </p:cNvPr>
          <p:cNvCxnSpPr/>
          <p:nvPr/>
        </p:nvCxnSpPr>
        <p:spPr>
          <a:xfrm>
            <a:off x="4627982" y="2233294"/>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49091B-08DD-4E29-A277-764D9D93A8FE}"/>
              </a:ext>
            </a:extLst>
          </p:cNvPr>
          <p:cNvCxnSpPr/>
          <p:nvPr/>
        </p:nvCxnSpPr>
        <p:spPr>
          <a:xfrm>
            <a:off x="4637314" y="3327342"/>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152D6B-14FE-486A-9592-BEB6E3AB7257}"/>
              </a:ext>
            </a:extLst>
          </p:cNvPr>
          <p:cNvCxnSpPr/>
          <p:nvPr/>
        </p:nvCxnSpPr>
        <p:spPr>
          <a:xfrm flipV="1">
            <a:off x="5349556" y="1237274"/>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D49C5C-5D30-4929-8B11-B6544D5503E2}"/>
              </a:ext>
            </a:extLst>
          </p:cNvPr>
          <p:cNvCxnSpPr/>
          <p:nvPr/>
        </p:nvCxnSpPr>
        <p:spPr>
          <a:xfrm flipV="1">
            <a:off x="5352663" y="2266750"/>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AB9EA0-6CDE-4D46-9204-C9BCDDC3143F}"/>
              </a:ext>
            </a:extLst>
          </p:cNvPr>
          <p:cNvCxnSpPr>
            <a:cxnSpLocks/>
          </p:cNvCxnSpPr>
          <p:nvPr/>
        </p:nvCxnSpPr>
        <p:spPr>
          <a:xfrm>
            <a:off x="5340215" y="2227074"/>
            <a:ext cx="14431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CA810E3-EF6D-4003-97FB-79C05ECCA645}"/>
                  </a:ext>
                </a:extLst>
              </p:cNvPr>
              <p:cNvSpPr/>
              <p:nvPr/>
            </p:nvSpPr>
            <p:spPr>
              <a:xfrm>
                <a:off x="6783355" y="1645293"/>
                <a:ext cx="1989166" cy="1021702"/>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=0.9784</a:t>
                </a:r>
              </a:p>
              <a:p>
                <a:pPr algn="ctr"/>
                <a:r>
                  <a:rPr lang="en-IN" b="1" dirty="0"/>
                  <a:t>Adj</a:t>
                </a:r>
                <a:r>
                  <a:rPr lang="en-IN" dirty="0"/>
                  <a:t> </a:t>
                </a: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=0.9782</a:t>
                </a:r>
              </a:p>
            </p:txBody>
          </p:sp>
        </mc:Choice>
        <mc:Fallback xmlns="">
          <p:sp>
            <p:nvSpPr>
              <p:cNvPr id="26" name="Rectangle 25">
                <a:extLst>
                  <a:ext uri="{FF2B5EF4-FFF2-40B4-BE49-F238E27FC236}">
                    <a16:creationId xmlns:a16="http://schemas.microsoft.com/office/drawing/2014/main" id="{DCA810E3-EF6D-4003-97FB-79C05ECCA645}"/>
                  </a:ext>
                </a:extLst>
              </p:cNvPr>
              <p:cNvSpPr>
                <a:spLocks noRot="1" noChangeAspect="1" noMove="1" noResize="1" noEditPoints="1" noAdjustHandles="1" noChangeArrowheads="1" noChangeShapeType="1" noTextEdit="1"/>
              </p:cNvSpPr>
              <p:nvPr/>
            </p:nvSpPr>
            <p:spPr>
              <a:xfrm>
                <a:off x="6783355" y="1645293"/>
                <a:ext cx="1989166" cy="1021702"/>
              </a:xfrm>
              <a:prstGeom prst="rect">
                <a:avLst/>
              </a:prstGeom>
              <a:blipFill>
                <a:blip r:embed="rId3"/>
                <a:stretch>
                  <a:fillRect/>
                </a:stretch>
              </a:blipFill>
              <a:ln w="28575">
                <a:solidFill>
                  <a:schemeClr val="tx1"/>
                </a:solidFill>
              </a:ln>
            </p:spPr>
            <p:txBody>
              <a:bodyPr/>
              <a:lstStyle/>
              <a:p>
                <a:r>
                  <a:rPr lang="en-IN">
                    <a:noFill/>
                  </a:rPr>
                  <a:t> </a:t>
                </a:r>
              </a:p>
            </p:txBody>
          </p:sp>
        </mc:Fallback>
      </mc:AlternateContent>
      <p:sp>
        <p:nvSpPr>
          <p:cNvPr id="27" name="Diamond 26">
            <a:extLst>
              <a:ext uri="{FF2B5EF4-FFF2-40B4-BE49-F238E27FC236}">
                <a16:creationId xmlns:a16="http://schemas.microsoft.com/office/drawing/2014/main" id="{B4264D07-F186-4062-9EF8-65103E310DD3}"/>
              </a:ext>
            </a:extLst>
          </p:cNvPr>
          <p:cNvSpPr/>
          <p:nvPr/>
        </p:nvSpPr>
        <p:spPr>
          <a:xfrm>
            <a:off x="21868" y="4645633"/>
            <a:ext cx="2016476" cy="1698017"/>
          </a:xfrm>
          <a:prstGeom prst="diamond">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 of Lung </a:t>
            </a:r>
          </a:p>
          <a:p>
            <a:pPr algn="ctr"/>
            <a:r>
              <a:rPr lang="en-IN" b="1" dirty="0"/>
              <a:t>Capacity</a:t>
            </a:r>
          </a:p>
        </p:txBody>
      </p:sp>
      <p:cxnSp>
        <p:nvCxnSpPr>
          <p:cNvPr id="28" name="Straight Connector 27">
            <a:extLst>
              <a:ext uri="{FF2B5EF4-FFF2-40B4-BE49-F238E27FC236}">
                <a16:creationId xmlns:a16="http://schemas.microsoft.com/office/drawing/2014/main" id="{C84C2621-815E-496C-9353-0778069AB49A}"/>
              </a:ext>
            </a:extLst>
          </p:cNvPr>
          <p:cNvCxnSpPr>
            <a:cxnSpLocks/>
          </p:cNvCxnSpPr>
          <p:nvPr/>
        </p:nvCxnSpPr>
        <p:spPr>
          <a:xfrm flipV="1">
            <a:off x="1967099" y="5441852"/>
            <a:ext cx="1824539" cy="337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A2AB06-93A5-422A-A965-D0F187D2823C}"/>
              </a:ext>
            </a:extLst>
          </p:cNvPr>
          <p:cNvCxnSpPr/>
          <p:nvPr/>
        </p:nvCxnSpPr>
        <p:spPr>
          <a:xfrm flipV="1">
            <a:off x="3054217" y="4484332"/>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30AAEA-132E-44FC-B725-4CB1C632E0A9}"/>
              </a:ext>
            </a:extLst>
          </p:cNvPr>
          <p:cNvCxnSpPr/>
          <p:nvPr/>
        </p:nvCxnSpPr>
        <p:spPr>
          <a:xfrm>
            <a:off x="3054217" y="4484332"/>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1FD4C2-CFBC-4D0B-9541-57365F9FA550}"/>
              </a:ext>
            </a:extLst>
          </p:cNvPr>
          <p:cNvSpPr/>
          <p:nvPr/>
        </p:nvSpPr>
        <p:spPr>
          <a:xfrm>
            <a:off x="3791336" y="4223074"/>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Age</a:t>
            </a:r>
          </a:p>
        </p:txBody>
      </p:sp>
      <p:sp>
        <p:nvSpPr>
          <p:cNvPr id="32" name="Rectangle 31">
            <a:extLst>
              <a:ext uri="{FF2B5EF4-FFF2-40B4-BE49-F238E27FC236}">
                <a16:creationId xmlns:a16="http://schemas.microsoft.com/office/drawing/2014/main" id="{8BA9E927-E96B-424F-AF82-DE3DC09AC72F}"/>
              </a:ext>
            </a:extLst>
          </p:cNvPr>
          <p:cNvSpPr/>
          <p:nvPr/>
        </p:nvSpPr>
        <p:spPr>
          <a:xfrm>
            <a:off x="3791336" y="5174005"/>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Height</a:t>
            </a:r>
          </a:p>
        </p:txBody>
      </p:sp>
      <p:cxnSp>
        <p:nvCxnSpPr>
          <p:cNvPr id="33" name="Straight Connector 32">
            <a:extLst>
              <a:ext uri="{FF2B5EF4-FFF2-40B4-BE49-F238E27FC236}">
                <a16:creationId xmlns:a16="http://schemas.microsoft.com/office/drawing/2014/main" id="{D4B44448-2EFC-4A50-849A-E261757E01E0}"/>
              </a:ext>
            </a:extLst>
          </p:cNvPr>
          <p:cNvCxnSpPr>
            <a:cxnSpLocks/>
          </p:cNvCxnSpPr>
          <p:nvPr/>
        </p:nvCxnSpPr>
        <p:spPr>
          <a:xfrm flipV="1">
            <a:off x="3057324" y="5506034"/>
            <a:ext cx="6224" cy="1048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81ECA7-43FD-4F2F-B9EC-B7F391B3A304}"/>
              </a:ext>
            </a:extLst>
          </p:cNvPr>
          <p:cNvCxnSpPr/>
          <p:nvPr/>
        </p:nvCxnSpPr>
        <p:spPr>
          <a:xfrm>
            <a:off x="3066655" y="6521523"/>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E266D-E0A6-4CF8-A913-F9B39E4BB1F1}"/>
              </a:ext>
            </a:extLst>
          </p:cNvPr>
          <p:cNvSpPr/>
          <p:nvPr/>
        </p:nvSpPr>
        <p:spPr>
          <a:xfrm>
            <a:off x="3791335" y="6246282"/>
            <a:ext cx="867743" cy="550481"/>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Weight</a:t>
            </a:r>
          </a:p>
        </p:txBody>
      </p:sp>
      <p:cxnSp>
        <p:nvCxnSpPr>
          <p:cNvPr id="36" name="Straight Connector 35">
            <a:extLst>
              <a:ext uri="{FF2B5EF4-FFF2-40B4-BE49-F238E27FC236}">
                <a16:creationId xmlns:a16="http://schemas.microsoft.com/office/drawing/2014/main" id="{C414EDC2-3FC1-4381-89D3-C2776554A6F2}"/>
              </a:ext>
            </a:extLst>
          </p:cNvPr>
          <p:cNvCxnSpPr/>
          <p:nvPr/>
        </p:nvCxnSpPr>
        <p:spPr>
          <a:xfrm>
            <a:off x="4662200" y="4468778"/>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0A3024-46A3-4AE8-B9D7-16B28BCA0FC0}"/>
              </a:ext>
            </a:extLst>
          </p:cNvPr>
          <p:cNvCxnSpPr/>
          <p:nvPr/>
        </p:nvCxnSpPr>
        <p:spPr>
          <a:xfrm>
            <a:off x="4631089" y="5427474"/>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7041AFE-76AE-4DC7-B2B2-2C4E2382B141}"/>
              </a:ext>
            </a:extLst>
          </p:cNvPr>
          <p:cNvCxnSpPr/>
          <p:nvPr/>
        </p:nvCxnSpPr>
        <p:spPr>
          <a:xfrm>
            <a:off x="4640421" y="6521522"/>
            <a:ext cx="7371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C63A00-A407-47DD-8AB0-6993F23DC3E0}"/>
              </a:ext>
            </a:extLst>
          </p:cNvPr>
          <p:cNvCxnSpPr/>
          <p:nvPr/>
        </p:nvCxnSpPr>
        <p:spPr>
          <a:xfrm flipV="1">
            <a:off x="5352663" y="4431454"/>
            <a:ext cx="0" cy="1021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76D9794-83DF-45AD-B4A2-CF3E94EB8EF4}"/>
              </a:ext>
            </a:extLst>
          </p:cNvPr>
          <p:cNvCxnSpPr>
            <a:cxnSpLocks/>
          </p:cNvCxnSpPr>
          <p:nvPr/>
        </p:nvCxnSpPr>
        <p:spPr>
          <a:xfrm flipH="1" flipV="1">
            <a:off x="5355770" y="5460930"/>
            <a:ext cx="18663" cy="10932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39E596-B2D1-4AC1-A919-DD93521C06A6}"/>
              </a:ext>
            </a:extLst>
          </p:cNvPr>
          <p:cNvCxnSpPr>
            <a:cxnSpLocks/>
          </p:cNvCxnSpPr>
          <p:nvPr/>
        </p:nvCxnSpPr>
        <p:spPr>
          <a:xfrm>
            <a:off x="5343322" y="5421254"/>
            <a:ext cx="14431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3723406-0255-4586-A17A-95D4C125BF96}"/>
                  </a:ext>
                </a:extLst>
              </p:cNvPr>
              <p:cNvSpPr/>
              <p:nvPr/>
            </p:nvSpPr>
            <p:spPr>
              <a:xfrm>
                <a:off x="6786462" y="4702783"/>
                <a:ext cx="1833663" cy="1339749"/>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=0.9738</a:t>
                </a:r>
              </a:p>
              <a:p>
                <a:pPr algn="ctr"/>
                <a:r>
                  <a:rPr lang="en-IN" b="1" dirty="0"/>
                  <a:t>Adj</a:t>
                </a:r>
                <a:r>
                  <a:rPr lang="en-IN" dirty="0"/>
                  <a:t> </a:t>
                </a: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=0.9736</a:t>
                </a:r>
              </a:p>
            </p:txBody>
          </p:sp>
        </mc:Choice>
        <mc:Fallback xmlns="">
          <p:sp>
            <p:nvSpPr>
              <p:cNvPr id="42" name="Rectangle 41">
                <a:extLst>
                  <a:ext uri="{FF2B5EF4-FFF2-40B4-BE49-F238E27FC236}">
                    <a16:creationId xmlns:a16="http://schemas.microsoft.com/office/drawing/2014/main" id="{13723406-0255-4586-A17A-95D4C125BF96}"/>
                  </a:ext>
                </a:extLst>
              </p:cNvPr>
              <p:cNvSpPr>
                <a:spLocks noRot="1" noChangeAspect="1" noMove="1" noResize="1" noEditPoints="1" noAdjustHandles="1" noChangeArrowheads="1" noChangeShapeType="1" noTextEdit="1"/>
              </p:cNvSpPr>
              <p:nvPr/>
            </p:nvSpPr>
            <p:spPr>
              <a:xfrm>
                <a:off x="6786462" y="4702783"/>
                <a:ext cx="1833663" cy="1339749"/>
              </a:xfrm>
              <a:prstGeom prst="rect">
                <a:avLst/>
              </a:prstGeom>
              <a:blipFill>
                <a:blip r:embed="rId4"/>
                <a:stretch>
                  <a:fillRect/>
                </a:stretch>
              </a:blipFill>
              <a:ln w="28575">
                <a:solidFill>
                  <a:schemeClr val="tx1"/>
                </a:solidFill>
              </a:ln>
            </p:spPr>
            <p:txBody>
              <a:bodyPr/>
              <a:lstStyle/>
              <a:p>
                <a:r>
                  <a:rPr lang="en-IN">
                    <a:noFill/>
                  </a:rPr>
                  <a:t> </a:t>
                </a:r>
              </a:p>
            </p:txBody>
          </p:sp>
        </mc:Fallback>
      </mc:AlternateContent>
      <p:cxnSp>
        <p:nvCxnSpPr>
          <p:cNvPr id="45" name="Straight Connector 44">
            <a:extLst>
              <a:ext uri="{FF2B5EF4-FFF2-40B4-BE49-F238E27FC236}">
                <a16:creationId xmlns:a16="http://schemas.microsoft.com/office/drawing/2014/main" id="{84025F3A-1A95-4F3C-92D8-F37941F0B4E5}"/>
              </a:ext>
            </a:extLst>
          </p:cNvPr>
          <p:cNvCxnSpPr>
            <a:cxnSpLocks/>
            <a:stCxn id="56" idx="0"/>
          </p:cNvCxnSpPr>
          <p:nvPr/>
        </p:nvCxnSpPr>
        <p:spPr>
          <a:xfrm flipH="1" flipV="1">
            <a:off x="10608908" y="1979826"/>
            <a:ext cx="33868" cy="1211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4B95FB-120B-4842-892F-C49D30C83B9C}"/>
              </a:ext>
            </a:extLst>
          </p:cNvPr>
          <p:cNvCxnSpPr>
            <a:cxnSpLocks/>
            <a:endCxn id="56" idx="2"/>
          </p:cNvCxnSpPr>
          <p:nvPr/>
        </p:nvCxnSpPr>
        <p:spPr>
          <a:xfrm flipV="1">
            <a:off x="10608908" y="4773556"/>
            <a:ext cx="33868" cy="1220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364AFD8-34D4-4B55-AF43-94722A5865F4}"/>
                  </a:ext>
                </a:extLst>
              </p:cNvPr>
              <p:cNvSpPr/>
              <p:nvPr/>
            </p:nvSpPr>
            <p:spPr>
              <a:xfrm>
                <a:off x="10067925" y="1255936"/>
                <a:ext cx="1101015" cy="699796"/>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=0.959</a:t>
                </a:r>
              </a:p>
            </p:txBody>
          </p:sp>
        </mc:Choice>
        <mc:Fallback xmlns="">
          <p:sp>
            <p:nvSpPr>
              <p:cNvPr id="47" name="Rectangle 46">
                <a:extLst>
                  <a:ext uri="{FF2B5EF4-FFF2-40B4-BE49-F238E27FC236}">
                    <a16:creationId xmlns:a16="http://schemas.microsoft.com/office/drawing/2014/main" id="{D364AFD8-34D4-4B55-AF43-94722A5865F4}"/>
                  </a:ext>
                </a:extLst>
              </p:cNvPr>
              <p:cNvSpPr>
                <a:spLocks noRot="1" noChangeAspect="1" noMove="1" noResize="1" noEditPoints="1" noAdjustHandles="1" noChangeArrowheads="1" noChangeShapeType="1" noTextEdit="1"/>
              </p:cNvSpPr>
              <p:nvPr/>
            </p:nvSpPr>
            <p:spPr>
              <a:xfrm>
                <a:off x="10067925" y="1255936"/>
                <a:ext cx="1101015" cy="699796"/>
              </a:xfrm>
              <a:prstGeom prst="rect">
                <a:avLst/>
              </a:prstGeom>
              <a:blipFill>
                <a:blip r:embed="rId5"/>
                <a:stretch>
                  <a:fillRect r="-2703"/>
                </a:stretch>
              </a:blipFill>
              <a:ln w="28575">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ED1DFDF-8A6D-4B44-BEC7-1388FD37E65C}"/>
                  </a:ext>
                </a:extLst>
              </p:cNvPr>
              <p:cNvSpPr/>
              <p:nvPr/>
            </p:nvSpPr>
            <p:spPr>
              <a:xfrm>
                <a:off x="9779252" y="6023878"/>
                <a:ext cx="1669401" cy="699796"/>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Adj</a:t>
                </a:r>
                <a:r>
                  <a:rPr lang="en-IN" dirty="0"/>
                  <a:t> </a:t>
                </a:r>
                <a14:m>
                  <m:oMath xmlns:m="http://schemas.openxmlformats.org/officeDocument/2006/math">
                    <m:sSup>
                      <m:sSupPr>
                        <m:ctrlPr>
                          <a:rPr lang="en-IN" b="1" i="1">
                            <a:latin typeface="Cambria Math" panose="02040503050406030204" pitchFamily="18" charset="0"/>
                          </a:rPr>
                        </m:ctrlPr>
                      </m:sSupPr>
                      <m:e>
                        <m:r>
                          <a:rPr lang="en-IN" b="1" i="1">
                            <a:latin typeface="Cambria Math" panose="02040503050406030204" pitchFamily="18" charset="0"/>
                          </a:rPr>
                          <m:t>𝑹</m:t>
                        </m:r>
                      </m:e>
                      <m:sup>
                        <m:r>
                          <a:rPr lang="en-IN" b="1" i="1">
                            <a:latin typeface="Cambria Math" panose="02040503050406030204" pitchFamily="18" charset="0"/>
                          </a:rPr>
                          <m:t>𝟐</m:t>
                        </m:r>
                      </m:sup>
                    </m:sSup>
                  </m:oMath>
                </a14:m>
                <a:r>
                  <a:rPr lang="en-IN" dirty="0"/>
                  <a:t>=0.9586</a:t>
                </a:r>
              </a:p>
            </p:txBody>
          </p:sp>
        </mc:Choice>
        <mc:Fallback xmlns="">
          <p:sp>
            <p:nvSpPr>
              <p:cNvPr id="48" name="Rectangle 47">
                <a:extLst>
                  <a:ext uri="{FF2B5EF4-FFF2-40B4-BE49-F238E27FC236}">
                    <a16:creationId xmlns:a16="http://schemas.microsoft.com/office/drawing/2014/main" id="{CED1DFDF-8A6D-4B44-BEC7-1388FD37E65C}"/>
                  </a:ext>
                </a:extLst>
              </p:cNvPr>
              <p:cNvSpPr>
                <a:spLocks noRot="1" noChangeAspect="1" noMove="1" noResize="1" noEditPoints="1" noAdjustHandles="1" noChangeArrowheads="1" noChangeShapeType="1" noTextEdit="1"/>
              </p:cNvSpPr>
              <p:nvPr/>
            </p:nvSpPr>
            <p:spPr>
              <a:xfrm>
                <a:off x="9779252" y="6023878"/>
                <a:ext cx="1669401" cy="699796"/>
              </a:xfrm>
              <a:prstGeom prst="rect">
                <a:avLst/>
              </a:prstGeom>
              <a:blipFill>
                <a:blip r:embed="rId6"/>
                <a:stretch>
                  <a:fillRect/>
                </a:stretch>
              </a:blipFill>
              <a:ln w="28575">
                <a:solidFill>
                  <a:schemeClr val="tx1"/>
                </a:solidFill>
              </a:ln>
            </p:spPr>
            <p:txBody>
              <a:bodyPr/>
              <a:lstStyle/>
              <a:p>
                <a:r>
                  <a:rPr lang="en-IN">
                    <a:noFill/>
                  </a:rPr>
                  <a:t> </a:t>
                </a:r>
              </a:p>
            </p:txBody>
          </p:sp>
        </mc:Fallback>
      </mc:AlternateContent>
      <p:sp>
        <p:nvSpPr>
          <p:cNvPr id="51" name="Rectangle 50">
            <a:extLst>
              <a:ext uri="{FF2B5EF4-FFF2-40B4-BE49-F238E27FC236}">
                <a16:creationId xmlns:a16="http://schemas.microsoft.com/office/drawing/2014/main" id="{5CE727F5-07CE-482F-8E76-0E126730C01A}"/>
              </a:ext>
            </a:extLst>
          </p:cNvPr>
          <p:cNvSpPr/>
          <p:nvPr/>
        </p:nvSpPr>
        <p:spPr>
          <a:xfrm>
            <a:off x="39323" y="1742694"/>
            <a:ext cx="1250002" cy="1584648"/>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ln of Lung Capacity</a:t>
            </a:r>
          </a:p>
        </p:txBody>
      </p:sp>
      <p:sp>
        <p:nvSpPr>
          <p:cNvPr id="56" name="Rectangle 55">
            <a:extLst>
              <a:ext uri="{FF2B5EF4-FFF2-40B4-BE49-F238E27FC236}">
                <a16:creationId xmlns:a16="http://schemas.microsoft.com/office/drawing/2014/main" id="{299D3C64-BD55-46A3-9CBA-6A8B9CA733DF}"/>
              </a:ext>
            </a:extLst>
          </p:cNvPr>
          <p:cNvSpPr/>
          <p:nvPr/>
        </p:nvSpPr>
        <p:spPr>
          <a:xfrm>
            <a:off x="9115425" y="3190876"/>
            <a:ext cx="3054702" cy="1582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Reciprocal of lung capacity </a:t>
            </a:r>
          </a:p>
        </p:txBody>
      </p:sp>
      <p:sp>
        <p:nvSpPr>
          <p:cNvPr id="2" name="TextBox 1">
            <a:extLst>
              <a:ext uri="{FF2B5EF4-FFF2-40B4-BE49-F238E27FC236}">
                <a16:creationId xmlns:a16="http://schemas.microsoft.com/office/drawing/2014/main" id="{534FE114-CA38-4209-99A1-8014ED8268E1}"/>
              </a:ext>
            </a:extLst>
          </p:cNvPr>
          <p:cNvSpPr txBox="1"/>
          <p:nvPr/>
        </p:nvSpPr>
        <p:spPr>
          <a:xfrm>
            <a:off x="1030106" y="86479"/>
            <a:ext cx="10669933" cy="461665"/>
          </a:xfrm>
          <a:prstGeom prst="rect">
            <a:avLst/>
          </a:prstGeom>
          <a:noFill/>
        </p:spPr>
        <p:txBody>
          <a:bodyPr wrap="square" rtlCol="0">
            <a:spAutoFit/>
          </a:bodyPr>
          <a:lstStyle/>
          <a:p>
            <a:r>
              <a:rPr lang="en-US" sz="2400" b="1" u="sng" dirty="0">
                <a:solidFill>
                  <a:srgbClr val="0000CC"/>
                </a:solidFill>
                <a:latin typeface="Times New Roman" panose="02020603050405020304" pitchFamily="18" charset="0"/>
                <a:cs typeface="Times New Roman" panose="02020603050405020304" pitchFamily="18" charset="0"/>
              </a:rPr>
              <a:t>USED TRANSFORMATION FOR RESPONSE</a:t>
            </a:r>
            <a:endParaRPr lang="en-IN" sz="2400" b="1" u="sng"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594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24E5E-9825-4B17-93A3-6E0FDFC06F40}"/>
              </a:ext>
            </a:extLst>
          </p:cNvPr>
          <p:cNvPicPr/>
          <p:nvPr/>
        </p:nvPicPr>
        <p:blipFill>
          <a:blip r:embed="rId3">
            <a:extLst>
              <a:ext uri="{28A0092B-C50C-407E-A947-70E740481C1C}">
                <a14:useLocalDpi xmlns:a14="http://schemas.microsoft.com/office/drawing/2010/main" val="0"/>
              </a:ext>
            </a:extLst>
          </a:blip>
          <a:stretch>
            <a:fillRect/>
          </a:stretch>
        </p:blipFill>
        <p:spPr>
          <a:xfrm>
            <a:off x="123824" y="990947"/>
            <a:ext cx="5610226" cy="29337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CF65393D-4C9A-4BC4-B3F2-A535E336AF07}"/>
              </a:ext>
            </a:extLst>
          </p:cNvPr>
          <p:cNvSpPr txBox="1"/>
          <p:nvPr/>
        </p:nvSpPr>
        <p:spPr>
          <a:xfrm>
            <a:off x="247650" y="4057650"/>
            <a:ext cx="3495675" cy="400110"/>
          </a:xfrm>
          <a:prstGeom prst="rect">
            <a:avLst/>
          </a:prstGeom>
          <a:noFill/>
        </p:spPr>
        <p:txBody>
          <a:bodyPr wrap="square" rtlCol="0">
            <a:spAutoFit/>
          </a:bodyPr>
          <a:lstStyle/>
          <a:p>
            <a:r>
              <a:rPr lang="en-IN" sz="2000" b="1" dirty="0"/>
              <a:t>ln (lung capacity)</a:t>
            </a:r>
            <a:endParaRPr lang="en-IN" b="1" dirty="0"/>
          </a:p>
        </p:txBody>
      </p:sp>
      <p:pic>
        <p:nvPicPr>
          <p:cNvPr id="13" name="Picture 12">
            <a:extLst>
              <a:ext uri="{FF2B5EF4-FFF2-40B4-BE49-F238E27FC236}">
                <a16:creationId xmlns:a16="http://schemas.microsoft.com/office/drawing/2014/main" id="{A1C069C4-1F2B-4665-8FCC-9DC6D304E36D}"/>
              </a:ext>
            </a:extLst>
          </p:cNvPr>
          <p:cNvPicPr/>
          <p:nvPr/>
        </p:nvPicPr>
        <p:blipFill>
          <a:blip r:embed="rId4">
            <a:extLst>
              <a:ext uri="{28A0092B-C50C-407E-A947-70E740481C1C}">
                <a14:useLocalDpi xmlns:a14="http://schemas.microsoft.com/office/drawing/2010/main" val="0"/>
              </a:ext>
            </a:extLst>
          </a:blip>
          <a:stretch>
            <a:fillRect/>
          </a:stretch>
        </p:blipFill>
        <p:spPr>
          <a:xfrm>
            <a:off x="6096000" y="990947"/>
            <a:ext cx="5724525" cy="29337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09B6CEDF-3762-4907-BC09-A1668A3ECA4E}"/>
              </a:ext>
            </a:extLst>
          </p:cNvPr>
          <p:cNvSpPr txBox="1"/>
          <p:nvPr/>
        </p:nvSpPr>
        <p:spPr>
          <a:xfrm>
            <a:off x="7343775" y="4014445"/>
            <a:ext cx="4848225" cy="400110"/>
          </a:xfrm>
          <a:prstGeom prst="rect">
            <a:avLst/>
          </a:prstGeom>
          <a:noFill/>
        </p:spPr>
        <p:txBody>
          <a:bodyPr wrap="square" rtlCol="0">
            <a:spAutoFit/>
          </a:bodyPr>
          <a:lstStyle/>
          <a:p>
            <a:r>
              <a:rPr lang="en-IN" sz="2000" b="1" dirty="0"/>
              <a:t>Log (lung capacity)</a:t>
            </a:r>
          </a:p>
        </p:txBody>
      </p:sp>
      <p:pic>
        <p:nvPicPr>
          <p:cNvPr id="15" name="Picture 14">
            <a:extLst>
              <a:ext uri="{FF2B5EF4-FFF2-40B4-BE49-F238E27FC236}">
                <a16:creationId xmlns:a16="http://schemas.microsoft.com/office/drawing/2014/main" id="{7D6482C0-E4D7-48C3-A047-F3249E9DD7DA}"/>
              </a:ext>
            </a:extLst>
          </p:cNvPr>
          <p:cNvPicPr/>
          <p:nvPr/>
        </p:nvPicPr>
        <p:blipFill>
          <a:blip r:embed="rId5">
            <a:extLst>
              <a:ext uri="{28A0092B-C50C-407E-A947-70E740481C1C}">
                <a14:useLocalDpi xmlns:a14="http://schemas.microsoft.com/office/drawing/2010/main" val="0"/>
              </a:ext>
            </a:extLst>
          </a:blip>
          <a:stretch>
            <a:fillRect/>
          </a:stretch>
        </p:blipFill>
        <p:spPr>
          <a:xfrm>
            <a:off x="123824" y="4509601"/>
            <a:ext cx="7677150" cy="219834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873DEA8D-46AD-4F3E-966E-9C272309B9A4}"/>
              </a:ext>
            </a:extLst>
          </p:cNvPr>
          <p:cNvSpPr txBox="1"/>
          <p:nvPr/>
        </p:nvSpPr>
        <p:spPr>
          <a:xfrm>
            <a:off x="7905751" y="5342041"/>
            <a:ext cx="5181600" cy="400110"/>
          </a:xfrm>
          <a:prstGeom prst="rect">
            <a:avLst/>
          </a:prstGeom>
          <a:noFill/>
        </p:spPr>
        <p:txBody>
          <a:bodyPr wrap="square" rtlCol="0">
            <a:spAutoFit/>
          </a:bodyPr>
          <a:lstStyle/>
          <a:p>
            <a:r>
              <a:rPr lang="en-IN" sz="2000" b="1" dirty="0"/>
              <a:t>Reciprocal of (lung capacity)</a:t>
            </a:r>
          </a:p>
        </p:txBody>
      </p:sp>
      <p:sp>
        <p:nvSpPr>
          <p:cNvPr id="3" name="TextBox 2">
            <a:extLst>
              <a:ext uri="{FF2B5EF4-FFF2-40B4-BE49-F238E27FC236}">
                <a16:creationId xmlns:a16="http://schemas.microsoft.com/office/drawing/2014/main" id="{53B4F217-E9EA-4226-9473-F6E6E63508F3}"/>
              </a:ext>
            </a:extLst>
          </p:cNvPr>
          <p:cNvSpPr txBox="1"/>
          <p:nvPr/>
        </p:nvSpPr>
        <p:spPr>
          <a:xfrm>
            <a:off x="885825" y="150059"/>
            <a:ext cx="11010900" cy="646331"/>
          </a:xfrm>
          <a:prstGeom prst="rect">
            <a:avLst/>
          </a:prstGeom>
          <a:noFill/>
        </p:spPr>
        <p:txBody>
          <a:bodyPr wrap="square" rtlCol="0">
            <a:spAutoFit/>
          </a:bodyPr>
          <a:lstStyle/>
          <a:p>
            <a:r>
              <a:rPr lang="en-US" sz="3600" b="1" u="sng" dirty="0">
                <a:solidFill>
                  <a:srgbClr val="0000CC"/>
                </a:solidFill>
                <a:latin typeface="Times New Roman" panose="02020603050405020304" pitchFamily="18" charset="0"/>
                <a:cs typeface="Times New Roman" panose="02020603050405020304" pitchFamily="18" charset="0"/>
              </a:rPr>
              <a:t>Diagnostic analysis of transformed model</a:t>
            </a:r>
            <a:endParaRPr lang="en-IN" sz="3600" b="1" u="sng"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69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245FE-36A1-48E4-ACE2-D5836A71A167}"/>
              </a:ext>
            </a:extLst>
          </p:cNvPr>
          <p:cNvSpPr txBox="1"/>
          <p:nvPr/>
        </p:nvSpPr>
        <p:spPr>
          <a:xfrm>
            <a:off x="353061" y="21491"/>
            <a:ext cx="10725150" cy="523220"/>
          </a:xfrm>
          <a:prstGeom prst="rect">
            <a:avLst/>
          </a:prstGeom>
          <a:noFill/>
        </p:spPr>
        <p:txBody>
          <a:bodyPr wrap="square" rtlCol="0">
            <a:spAutoFit/>
          </a:bodyPr>
          <a:lstStyle/>
          <a:p>
            <a:r>
              <a:rPr lang="en-IN" sz="2800" b="1" u="sng" dirty="0">
                <a:solidFill>
                  <a:srgbClr val="0000CC"/>
                </a:solidFill>
                <a:latin typeface="Times New Roman" panose="02020603050405020304" pitchFamily="18" charset="0"/>
                <a:cs typeface="Times New Roman" panose="02020603050405020304" pitchFamily="18" charset="0"/>
              </a:rPr>
              <a:t>BOX – COX  METHOD FOR TRANSFORMATION PURPOSE</a:t>
            </a:r>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7C1A8368-14DA-43E7-9021-0E7A2434EF70}"/>
              </a:ext>
            </a:extLst>
          </p:cNvPr>
          <p:cNvPicPr/>
          <p:nvPr/>
        </p:nvPicPr>
        <p:blipFill>
          <a:blip r:embed="rId3">
            <a:extLst>
              <a:ext uri="{28A0092B-C50C-407E-A947-70E740481C1C}">
                <a14:useLocalDpi xmlns:a14="http://schemas.microsoft.com/office/drawing/2010/main" val="0"/>
              </a:ext>
            </a:extLst>
          </a:blip>
          <a:stretch>
            <a:fillRect/>
          </a:stretch>
        </p:blipFill>
        <p:spPr>
          <a:xfrm>
            <a:off x="142239" y="1028700"/>
            <a:ext cx="6953886" cy="3581400"/>
          </a:xfrm>
          <a:prstGeom prst="rect">
            <a:avLst/>
          </a:prstGeom>
          <a:ln>
            <a:noFill/>
          </a:ln>
          <a:effectLst>
            <a:outerShdw blurRad="292100" dist="139700" dir="2700000" algn="tl" rotWithShape="0">
              <a:srgbClr val="333333">
                <a:alpha val="65000"/>
              </a:srgbClr>
            </a:outerShdw>
          </a:effectLst>
        </p:spPr>
      </p:pic>
      <p:graphicFrame>
        <p:nvGraphicFramePr>
          <p:cNvPr id="4" name="Table 4">
            <a:extLst>
              <a:ext uri="{FF2B5EF4-FFF2-40B4-BE49-F238E27FC236}">
                <a16:creationId xmlns:a16="http://schemas.microsoft.com/office/drawing/2014/main" id="{D42A3DB5-1463-414E-8DD4-08E94B4B4A77}"/>
              </a:ext>
            </a:extLst>
          </p:cNvPr>
          <p:cNvGraphicFramePr>
            <a:graphicFrameLocks noGrp="1"/>
          </p:cNvGraphicFramePr>
          <p:nvPr>
            <p:extLst>
              <p:ext uri="{D42A27DB-BD31-4B8C-83A1-F6EECF244321}">
                <p14:modId xmlns:p14="http://schemas.microsoft.com/office/powerpoint/2010/main" val="2605395776"/>
              </p:ext>
            </p:extLst>
          </p:nvPr>
        </p:nvGraphicFramePr>
        <p:xfrm>
          <a:off x="171132" y="4786963"/>
          <a:ext cx="8194039" cy="2072640"/>
        </p:xfrm>
        <a:graphic>
          <a:graphicData uri="http://schemas.openxmlformats.org/drawingml/2006/table">
            <a:tbl>
              <a:tblPr firstRow="1" bandRow="1">
                <a:tableStyleId>{073A0DAA-6AF3-43AB-8588-CEC1D06C72B9}</a:tableStyleId>
              </a:tblPr>
              <a:tblGrid>
                <a:gridCol w="2711643">
                  <a:extLst>
                    <a:ext uri="{9D8B030D-6E8A-4147-A177-3AD203B41FA5}">
                      <a16:colId xmlns:a16="http://schemas.microsoft.com/office/drawing/2014/main" val="837937283"/>
                    </a:ext>
                  </a:extLst>
                </a:gridCol>
                <a:gridCol w="2741198">
                  <a:extLst>
                    <a:ext uri="{9D8B030D-6E8A-4147-A177-3AD203B41FA5}">
                      <a16:colId xmlns:a16="http://schemas.microsoft.com/office/drawing/2014/main" val="4051821099"/>
                    </a:ext>
                  </a:extLst>
                </a:gridCol>
                <a:gridCol w="2741198">
                  <a:extLst>
                    <a:ext uri="{9D8B030D-6E8A-4147-A177-3AD203B41FA5}">
                      <a16:colId xmlns:a16="http://schemas.microsoft.com/office/drawing/2014/main" val="1396078135"/>
                    </a:ext>
                  </a:extLst>
                </a:gridCol>
              </a:tblGrid>
              <a:tr h="437022">
                <a:tc>
                  <a:txBody>
                    <a:bodyPr/>
                    <a:lstStyle/>
                    <a:p>
                      <a:r>
                        <a:rPr lang="en-IN" sz="2800" dirty="0"/>
                        <a:t>Regressors</a:t>
                      </a:r>
                    </a:p>
                  </a:txBody>
                  <a:tcPr/>
                </a:tc>
                <a:tc>
                  <a:txBody>
                    <a:bodyPr/>
                    <a:lstStyle/>
                    <a:p>
                      <a:r>
                        <a:rPr lang="en-IN" sz="2800" dirty="0"/>
                        <a:t>Coefficients</a:t>
                      </a:r>
                    </a:p>
                  </a:txBody>
                  <a:tcPr/>
                </a:tc>
                <a:tc>
                  <a:txBody>
                    <a:bodyPr/>
                    <a:lstStyle/>
                    <a:p>
                      <a:r>
                        <a:rPr lang="en-IN" sz="2800" b="1" kern="1200" dirty="0">
                          <a:solidFill>
                            <a:schemeClr val="lt1"/>
                          </a:solidFill>
                          <a:effectLst/>
                          <a:latin typeface="+mn-lt"/>
                          <a:ea typeface="+mn-ea"/>
                          <a:cs typeface="+mn-cs"/>
                        </a:rPr>
                        <a:t>P value</a:t>
                      </a:r>
                      <a:endParaRPr lang="en-IN" sz="2800" dirty="0"/>
                    </a:p>
                  </a:txBody>
                  <a:tcPr/>
                </a:tc>
                <a:extLst>
                  <a:ext uri="{0D108BD9-81ED-4DB2-BD59-A6C34878D82A}">
                    <a16:rowId xmlns:a16="http://schemas.microsoft.com/office/drawing/2014/main" val="3740188635"/>
                  </a:ext>
                </a:extLst>
              </a:tr>
              <a:tr h="470097">
                <a:tc>
                  <a:txBody>
                    <a:bodyPr/>
                    <a:lstStyle/>
                    <a:p>
                      <a:r>
                        <a:rPr lang="en-IN" sz="2800" dirty="0"/>
                        <a:t>Age</a:t>
                      </a:r>
                    </a:p>
                  </a:txBody>
                  <a:tcPr/>
                </a:tc>
                <a:tc>
                  <a:txBody>
                    <a:bodyPr/>
                    <a:lstStyle/>
                    <a:p>
                      <a:r>
                        <a:rPr lang="en-IN" sz="2800" kern="1200" dirty="0">
                          <a:solidFill>
                            <a:schemeClr val="dk1"/>
                          </a:solidFill>
                          <a:effectLst/>
                          <a:latin typeface="+mn-lt"/>
                          <a:ea typeface="+mn-ea"/>
                          <a:cs typeface="+mn-cs"/>
                        </a:rPr>
                        <a:t>-0.006319 </a:t>
                      </a:r>
                      <a:endParaRPr lang="en-IN" sz="2800" dirty="0"/>
                    </a:p>
                  </a:txBody>
                  <a:tcPr/>
                </a:tc>
                <a:tc>
                  <a:txBody>
                    <a:bodyPr/>
                    <a:lstStyle/>
                    <a:p>
                      <a:r>
                        <a:rPr lang="en-IN" sz="2800" kern="1200" dirty="0">
                          <a:solidFill>
                            <a:schemeClr val="dk1"/>
                          </a:solidFill>
                          <a:effectLst/>
                          <a:latin typeface="+mn-lt"/>
                          <a:ea typeface="+mn-ea"/>
                          <a:cs typeface="+mn-cs"/>
                        </a:rPr>
                        <a:t>&lt;2.89e-08</a:t>
                      </a:r>
                      <a:endParaRPr lang="en-IN" sz="2800" dirty="0"/>
                    </a:p>
                  </a:txBody>
                  <a:tcPr/>
                </a:tc>
                <a:extLst>
                  <a:ext uri="{0D108BD9-81ED-4DB2-BD59-A6C34878D82A}">
                    <a16:rowId xmlns:a16="http://schemas.microsoft.com/office/drawing/2014/main" val="3878767849"/>
                  </a:ext>
                </a:extLst>
              </a:tr>
              <a:tr h="470097">
                <a:tc>
                  <a:txBody>
                    <a:bodyPr/>
                    <a:lstStyle/>
                    <a:p>
                      <a:r>
                        <a:rPr lang="en-IN" sz="2800" dirty="0"/>
                        <a:t>Height</a:t>
                      </a:r>
                    </a:p>
                  </a:txBody>
                  <a:tcPr/>
                </a:tc>
                <a:tc>
                  <a:txBody>
                    <a:bodyPr/>
                    <a:lstStyle/>
                    <a:p>
                      <a:r>
                        <a:rPr lang="en-IN" sz="2800" kern="1200" dirty="0">
                          <a:solidFill>
                            <a:schemeClr val="dk1"/>
                          </a:solidFill>
                          <a:effectLst/>
                          <a:latin typeface="+mn-lt"/>
                          <a:ea typeface="+mn-ea"/>
                          <a:cs typeface="+mn-cs"/>
                        </a:rPr>
                        <a:t>0.890802 </a:t>
                      </a:r>
                      <a:endParaRPr lang="en-IN" sz="2800" dirty="0"/>
                    </a:p>
                  </a:txBody>
                  <a:tcPr/>
                </a:tc>
                <a:tc>
                  <a:txBody>
                    <a:bodyPr/>
                    <a:lstStyle/>
                    <a:p>
                      <a:r>
                        <a:rPr lang="en-IN" sz="2800" kern="1200" dirty="0">
                          <a:solidFill>
                            <a:schemeClr val="dk1"/>
                          </a:solidFill>
                          <a:effectLst/>
                          <a:latin typeface="+mn-lt"/>
                          <a:ea typeface="+mn-ea"/>
                          <a:cs typeface="+mn-cs"/>
                        </a:rPr>
                        <a:t> &lt;2e-16</a:t>
                      </a:r>
                      <a:endParaRPr lang="en-IN" sz="2800" dirty="0"/>
                    </a:p>
                  </a:txBody>
                  <a:tcPr/>
                </a:tc>
                <a:extLst>
                  <a:ext uri="{0D108BD9-81ED-4DB2-BD59-A6C34878D82A}">
                    <a16:rowId xmlns:a16="http://schemas.microsoft.com/office/drawing/2014/main" val="866713686"/>
                  </a:ext>
                </a:extLst>
              </a:tr>
              <a:tr h="470097">
                <a:tc>
                  <a:txBody>
                    <a:bodyPr/>
                    <a:lstStyle/>
                    <a:p>
                      <a:r>
                        <a:rPr lang="en-IN" sz="2800" dirty="0"/>
                        <a:t>Weight</a:t>
                      </a:r>
                    </a:p>
                  </a:txBody>
                  <a:tcPr/>
                </a:tc>
                <a:tc>
                  <a:txBody>
                    <a:bodyPr/>
                    <a:lstStyle/>
                    <a:p>
                      <a:r>
                        <a:rPr lang="en-IN" sz="2800" kern="1200" dirty="0">
                          <a:solidFill>
                            <a:schemeClr val="dk1"/>
                          </a:solidFill>
                          <a:effectLst/>
                          <a:latin typeface="+mn-lt"/>
                          <a:ea typeface="+mn-ea"/>
                          <a:cs typeface="+mn-cs"/>
                        </a:rPr>
                        <a:t>0.004129 </a:t>
                      </a:r>
                      <a:endParaRPr lang="en-IN" sz="2800" dirty="0"/>
                    </a:p>
                  </a:txBody>
                  <a:tcPr/>
                </a:tc>
                <a:tc>
                  <a:txBody>
                    <a:bodyPr/>
                    <a:lstStyle/>
                    <a:p>
                      <a:r>
                        <a:rPr lang="en-IN" sz="2800" kern="1200" dirty="0">
                          <a:solidFill>
                            <a:schemeClr val="dk1"/>
                          </a:solidFill>
                          <a:effectLst/>
                          <a:latin typeface="+mn-lt"/>
                          <a:ea typeface="+mn-ea"/>
                          <a:cs typeface="+mn-cs"/>
                        </a:rPr>
                        <a:t>&lt;0.00407</a:t>
                      </a:r>
                      <a:endParaRPr lang="en-IN" sz="2800" dirty="0"/>
                    </a:p>
                  </a:txBody>
                  <a:tcPr/>
                </a:tc>
                <a:extLst>
                  <a:ext uri="{0D108BD9-81ED-4DB2-BD59-A6C34878D82A}">
                    <a16:rowId xmlns:a16="http://schemas.microsoft.com/office/drawing/2014/main" val="505851622"/>
                  </a:ext>
                </a:extLst>
              </a:tr>
            </a:tbl>
          </a:graphicData>
        </a:graphic>
      </p:graphicFrame>
      <p:sp>
        <p:nvSpPr>
          <p:cNvPr id="10" name="TextBox 9">
            <a:extLst>
              <a:ext uri="{FF2B5EF4-FFF2-40B4-BE49-F238E27FC236}">
                <a16:creationId xmlns:a16="http://schemas.microsoft.com/office/drawing/2014/main" id="{9390A834-904F-424D-BB86-FD3C9475B6E5}"/>
              </a:ext>
            </a:extLst>
          </p:cNvPr>
          <p:cNvSpPr txBox="1"/>
          <p:nvPr/>
        </p:nvSpPr>
        <p:spPr>
          <a:xfrm>
            <a:off x="7505700" y="3533446"/>
            <a:ext cx="7965438" cy="954107"/>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Multiple R squared= 0.9662  </a:t>
            </a:r>
          </a:p>
          <a:p>
            <a:r>
              <a:rPr lang="en-IN" sz="2800" b="1" dirty="0">
                <a:latin typeface="Times New Roman" panose="02020603050405020304" pitchFamily="18" charset="0"/>
                <a:cs typeface="Times New Roman" panose="02020603050405020304" pitchFamily="18" charset="0"/>
              </a:rPr>
              <a:t>Adj R squared=0.9658</a:t>
            </a:r>
          </a:p>
        </p:txBody>
      </p:sp>
      <p:sp>
        <p:nvSpPr>
          <p:cNvPr id="5" name="TextBox 4">
            <a:extLst>
              <a:ext uri="{FF2B5EF4-FFF2-40B4-BE49-F238E27FC236}">
                <a16:creationId xmlns:a16="http://schemas.microsoft.com/office/drawing/2014/main" id="{6BCA6F3F-0E65-4CF5-94DF-3E130949FD0E}"/>
              </a:ext>
            </a:extLst>
          </p:cNvPr>
          <p:cNvSpPr txBox="1"/>
          <p:nvPr/>
        </p:nvSpPr>
        <p:spPr>
          <a:xfrm>
            <a:off x="7505700" y="1028700"/>
            <a:ext cx="350583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Formula: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145FBA-AA7F-4BB3-ABF5-C1557F5C2B9D}"/>
                  </a:ext>
                </a:extLst>
              </p:cNvPr>
              <p:cNvSpPr/>
              <p:nvPr/>
            </p:nvSpPr>
            <p:spPr>
              <a:xfrm>
                <a:off x="7631893" y="1969386"/>
                <a:ext cx="733278" cy="6079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3200" i="1">
                              <a:latin typeface="Cambria Math" panose="02040503050406030204" pitchFamily="18" charset="0"/>
                            </a:rPr>
                          </m:ctrlPr>
                        </m:sSupPr>
                        <m:e>
                          <m:r>
                            <a:rPr lang="en-IN" sz="3200" i="1">
                              <a:latin typeface="Cambria Math" panose="02040503050406030204" pitchFamily="18" charset="0"/>
                            </a:rPr>
                            <m:t>𝑦</m:t>
                          </m:r>
                        </m:e>
                        <m:sup>
                          <m:r>
                            <a:rPr lang="en-IN" sz="3200" i="1">
                              <a:latin typeface="Cambria Math" panose="02040503050406030204" pitchFamily="18" charset="0"/>
                            </a:rPr>
                            <m:t>𝜆</m:t>
                          </m:r>
                        </m:sup>
                      </m:sSup>
                    </m:oMath>
                  </m:oMathPara>
                </a14:m>
                <a:endParaRPr lang="en-IN" sz="3200" dirty="0"/>
              </a:p>
            </p:txBody>
          </p:sp>
        </mc:Choice>
        <mc:Fallback xmlns="">
          <p:sp>
            <p:nvSpPr>
              <p:cNvPr id="6" name="Rectangle 5">
                <a:extLst>
                  <a:ext uri="{FF2B5EF4-FFF2-40B4-BE49-F238E27FC236}">
                    <a16:creationId xmlns:a16="http://schemas.microsoft.com/office/drawing/2014/main" id="{3D145FBA-AA7F-4BB3-ABF5-C1557F5C2B9D}"/>
                  </a:ext>
                </a:extLst>
              </p:cNvPr>
              <p:cNvSpPr>
                <a:spLocks noRot="1" noChangeAspect="1" noMove="1" noResize="1" noEditPoints="1" noAdjustHandles="1" noChangeArrowheads="1" noChangeShapeType="1" noTextEdit="1"/>
              </p:cNvSpPr>
              <p:nvPr/>
            </p:nvSpPr>
            <p:spPr>
              <a:xfrm>
                <a:off x="7631893" y="1969386"/>
                <a:ext cx="733278" cy="60792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6768161-EF9C-4F51-B6E3-8A07BBD62B75}"/>
                  </a:ext>
                </a:extLst>
              </p:cNvPr>
              <p:cNvSpPr/>
              <p:nvPr/>
            </p:nvSpPr>
            <p:spPr>
              <a:xfrm>
                <a:off x="7923034" y="1631655"/>
                <a:ext cx="5172606" cy="1215846"/>
              </a:xfrm>
              <a:prstGeom prst="rect">
                <a:avLst/>
              </a:prstGeom>
            </p:spPr>
            <p:txBody>
              <a:bodyPr wrap="square">
                <a:spAutoFit/>
              </a:bodyPr>
              <a:lstStyle/>
              <a:p>
                <a:pPr marL="457200">
                  <a:spcAft>
                    <a:spcPts val="0"/>
                  </a:spcAft>
                </a:pP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IN" sz="28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800" b="1"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IN" sz="2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8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n-IN" sz="2800" b="1" i="1">
                                <a:latin typeface="Cambria Math" panose="02040503050406030204" pitchFamily="18" charset="0"/>
                                <a:ea typeface="Times New Roman" panose="02020603050405020304" pitchFamily="18" charset="0"/>
                                <a:cs typeface="Times New Roman" panose="02020603050405020304" pitchFamily="18" charset="0"/>
                              </a:rPr>
                              <m:t>𝝀</m:t>
                            </m:r>
                          </m:sup>
                        </m:sSup>
                        <m:r>
                          <a:rPr lang="en-IN" sz="2800" b="1" i="1">
                            <a:latin typeface="Cambria Math" panose="02040503050406030204" pitchFamily="18" charset="0"/>
                            <a:ea typeface="Times New Roman" panose="02020603050405020304" pitchFamily="18" charset="0"/>
                            <a:cs typeface="Times New Roman" panose="02020603050405020304" pitchFamily="18" charset="0"/>
                          </a:rPr>
                          <m:t>−</m:t>
                        </m:r>
                        <m:r>
                          <a:rPr lang="en-IN"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IN" sz="2800" b="1" i="1">
                            <a:latin typeface="Cambria Math" panose="02040503050406030204" pitchFamily="18" charset="0"/>
                            <a:ea typeface="Times New Roman" panose="02020603050405020304" pitchFamily="18" charset="0"/>
                            <a:cs typeface="Times New Roman" panose="02020603050405020304" pitchFamily="18" charset="0"/>
                          </a:rPr>
                          <m:t>𝝀</m:t>
                        </m:r>
                        <m:r>
                          <a:rPr lang="en-IN" sz="2800" b="1">
                            <a:latin typeface="Cambria Math" panose="02040503050406030204" pitchFamily="18" charset="0"/>
                            <a:ea typeface="Times New Roman" panose="02020603050405020304" pitchFamily="18" charset="0"/>
                            <a:cs typeface="Times New Roman" panose="02020603050405020304" pitchFamily="18" charset="0"/>
                          </a:rPr>
                          <m:t> </m:t>
                        </m:r>
                      </m:den>
                    </m:f>
                  </m:oMath>
                </a14:m>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   if      </a:t>
                </a:r>
                <a14:m>
                  <m:oMath xmlns:m="http://schemas.openxmlformats.org/officeDocument/2006/math">
                    <m:r>
                      <a:rPr lang="en-IN" sz="2800" b="1" i="1">
                        <a:latin typeface="Cambria Math" panose="02040503050406030204" pitchFamily="18" charset="0"/>
                        <a:ea typeface="Times New Roman" panose="02020603050405020304" pitchFamily="18" charset="0"/>
                        <a:cs typeface="Times New Roman" panose="02020603050405020304" pitchFamily="18" charset="0"/>
                      </a:rPr>
                      <m:t>𝝀</m:t>
                    </m:r>
                    <m:r>
                      <a:rPr lang="en-IN" sz="2800" b="1" i="1">
                        <a:latin typeface="Cambria Math" panose="02040503050406030204" pitchFamily="18" charset="0"/>
                        <a:ea typeface="Times New Roman" panose="02020603050405020304" pitchFamily="18" charset="0"/>
                        <a:cs typeface="Times New Roman" panose="02020603050405020304" pitchFamily="18" charset="0"/>
                      </a:rPr>
                      <m:t>≠</m:t>
                    </m:r>
                    <m:r>
                      <a:rPr lang="en-IN" sz="2800" b="1" i="1">
                        <a:latin typeface="Cambria Math" panose="02040503050406030204" pitchFamily="18" charset="0"/>
                        <a:ea typeface="Times New Roman" panose="02020603050405020304" pitchFamily="18" charset="0"/>
                        <a:cs typeface="Times New Roman" panose="02020603050405020304" pitchFamily="18" charset="0"/>
                      </a:rPr>
                      <m:t>𝟎</m:t>
                    </m:r>
                  </m:oMath>
                </a14:m>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b="1" dirty="0">
                  <a:latin typeface="Calibri" panose="020F0502020204030204" pitchFamily="34" charset="0"/>
                  <a:ea typeface="Times New Roman" panose="02020603050405020304" pitchFamily="18" charset="0"/>
                  <a:cs typeface="Times New Roman" panose="02020603050405020304" pitchFamily="18" charset="0"/>
                </a:endParaRPr>
              </a:p>
              <a:p>
                <a:pPr marL="457200">
                  <a:spcAft>
                    <a:spcPts val="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n-IN" sz="2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ln y    </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a:t>
                </a: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if  </a:t>
                </a: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800" b="1" i="1">
                        <a:latin typeface="Cambria Math" panose="02040503050406030204" pitchFamily="18" charset="0"/>
                        <a:ea typeface="Times New Roman" panose="02020603050405020304" pitchFamily="18" charset="0"/>
                        <a:cs typeface="Times New Roman" panose="02020603050405020304" pitchFamily="18" charset="0"/>
                      </a:rPr>
                      <m:t>𝝀</m:t>
                    </m:r>
                    <m:r>
                      <a:rPr lang="en-IN" sz="2800" b="1" i="1">
                        <a:latin typeface="Cambria Math" panose="02040503050406030204" pitchFamily="18" charset="0"/>
                        <a:ea typeface="Times New Roman" panose="02020603050405020304" pitchFamily="18" charset="0"/>
                        <a:cs typeface="Times New Roman" panose="02020603050405020304" pitchFamily="18" charset="0"/>
                      </a:rPr>
                      <m:t>=</m:t>
                    </m:r>
                    <m:r>
                      <a:rPr lang="en-IN" sz="2800" b="1" i="1">
                        <a:latin typeface="Cambria Math" panose="02040503050406030204" pitchFamily="18" charset="0"/>
                        <a:ea typeface="Times New Roman" panose="02020603050405020304" pitchFamily="18" charset="0"/>
                        <a:cs typeface="Times New Roman" panose="02020603050405020304" pitchFamily="18" charset="0"/>
                      </a:rPr>
                      <m:t>𝟎</m:t>
                    </m:r>
                  </m:oMath>
                </a14:m>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56768161-EF9C-4F51-B6E3-8A07BBD62B75}"/>
                  </a:ext>
                </a:extLst>
              </p:cNvPr>
              <p:cNvSpPr>
                <a:spLocks noRot="1" noChangeAspect="1" noMove="1" noResize="1" noEditPoints="1" noAdjustHandles="1" noChangeArrowheads="1" noChangeShapeType="1" noTextEdit="1"/>
              </p:cNvSpPr>
              <p:nvPr/>
            </p:nvSpPr>
            <p:spPr>
              <a:xfrm>
                <a:off x="7923034" y="1631655"/>
                <a:ext cx="5172606" cy="1215846"/>
              </a:xfrm>
              <a:prstGeom prst="rect">
                <a:avLst/>
              </a:prstGeom>
              <a:blipFill>
                <a:blip r:embed="rId5"/>
                <a:stretch>
                  <a:fillRect b="-13065"/>
                </a:stretch>
              </a:blipFill>
            </p:spPr>
            <p:txBody>
              <a:bodyPr/>
              <a:lstStyle/>
              <a:p>
                <a:r>
                  <a:rPr lang="en-IN">
                    <a:noFill/>
                  </a:rPr>
                  <a:t> </a:t>
                </a:r>
              </a:p>
            </p:txBody>
          </p:sp>
        </mc:Fallback>
      </mc:AlternateContent>
    </p:spTree>
    <p:extLst>
      <p:ext uri="{BB962C8B-B14F-4D97-AF65-F5344CB8AC3E}">
        <p14:creationId xmlns:p14="http://schemas.microsoft.com/office/powerpoint/2010/main" val="272900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E8003-BCE8-4E51-827D-8E98F46D8D5F}"/>
              </a:ext>
            </a:extLst>
          </p:cNvPr>
          <p:cNvPicPr/>
          <p:nvPr/>
        </p:nvPicPr>
        <p:blipFill>
          <a:blip r:embed="rId3">
            <a:extLst>
              <a:ext uri="{28A0092B-C50C-407E-A947-70E740481C1C}">
                <a14:useLocalDpi xmlns:a14="http://schemas.microsoft.com/office/drawing/2010/main" val="0"/>
              </a:ext>
            </a:extLst>
          </a:blip>
          <a:stretch>
            <a:fillRect/>
          </a:stretch>
        </p:blipFill>
        <p:spPr>
          <a:xfrm>
            <a:off x="163195" y="213360"/>
            <a:ext cx="5731510" cy="3215640"/>
          </a:xfrm>
          <a:prstGeom prst="rect">
            <a:avLst/>
          </a:prstGeom>
        </p:spPr>
      </p:pic>
      <p:pic>
        <p:nvPicPr>
          <p:cNvPr id="3" name="Picture 2">
            <a:extLst>
              <a:ext uri="{FF2B5EF4-FFF2-40B4-BE49-F238E27FC236}">
                <a16:creationId xmlns:a16="http://schemas.microsoft.com/office/drawing/2014/main" id="{8BF4B994-EB92-497D-886D-966070F9E117}"/>
              </a:ext>
            </a:extLst>
          </p:cNvPr>
          <p:cNvPicPr/>
          <p:nvPr/>
        </p:nvPicPr>
        <p:blipFill>
          <a:blip r:embed="rId4">
            <a:extLst>
              <a:ext uri="{28A0092B-C50C-407E-A947-70E740481C1C}">
                <a14:useLocalDpi xmlns:a14="http://schemas.microsoft.com/office/drawing/2010/main" val="0"/>
              </a:ext>
            </a:extLst>
          </a:blip>
          <a:stretch>
            <a:fillRect/>
          </a:stretch>
        </p:blipFill>
        <p:spPr>
          <a:xfrm>
            <a:off x="163195" y="3499485"/>
            <a:ext cx="5731510" cy="3215640"/>
          </a:xfrm>
          <a:prstGeom prst="rect">
            <a:avLst/>
          </a:prstGeom>
        </p:spPr>
      </p:pic>
      <p:sp>
        <p:nvSpPr>
          <p:cNvPr id="5" name="TextBox 4">
            <a:extLst>
              <a:ext uri="{FF2B5EF4-FFF2-40B4-BE49-F238E27FC236}">
                <a16:creationId xmlns:a16="http://schemas.microsoft.com/office/drawing/2014/main" id="{6BE2224D-A74B-4EEB-B03F-7662B41028D4}"/>
              </a:ext>
            </a:extLst>
          </p:cNvPr>
          <p:cNvSpPr txBox="1"/>
          <p:nvPr/>
        </p:nvSpPr>
        <p:spPr>
          <a:xfrm>
            <a:off x="6505575" y="1266825"/>
            <a:ext cx="5038725" cy="2677656"/>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Normal Q-Q plot shows approximately </a:t>
            </a:r>
            <a:r>
              <a:rPr lang="en-IN" sz="2800" b="1" dirty="0">
                <a:latin typeface="Times New Roman" panose="02020603050405020304" pitchFamily="18" charset="0"/>
                <a:cs typeface="Times New Roman" panose="02020603050405020304" pitchFamily="18" charset="0"/>
              </a:rPr>
              <a:t>normality.</a:t>
            </a:r>
          </a:p>
          <a:p>
            <a:pPr marL="457200" indent="-457200"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Residual vs fitted plot shows </a:t>
            </a:r>
            <a:r>
              <a:rPr lang="en-IN" sz="2800" b="1" dirty="0">
                <a:latin typeface="Times New Roman" panose="02020603050405020304" pitchFamily="18" charset="0"/>
                <a:cs typeface="Times New Roman" panose="02020603050405020304" pitchFamily="18" charset="0"/>
              </a:rPr>
              <a:t>double bow pattern </a:t>
            </a:r>
            <a:r>
              <a:rPr lang="en-IN" sz="2800" dirty="0">
                <a:latin typeface="Times New Roman" panose="02020603050405020304" pitchFamily="18" charset="0"/>
                <a:cs typeface="Times New Roman" panose="02020603050405020304" pitchFamily="18" charset="0"/>
              </a:rPr>
              <a:t>hence, homoscedasticity</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assumption fails again for this model.</a:t>
            </a:r>
          </a:p>
        </p:txBody>
      </p:sp>
    </p:spTree>
    <p:extLst>
      <p:ext uri="{BB962C8B-B14F-4D97-AF65-F5344CB8AC3E}">
        <p14:creationId xmlns:p14="http://schemas.microsoft.com/office/powerpoint/2010/main" val="173908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744CB5-F5A5-4DF5-AFA6-27B2F5A30E9A}"/>
              </a:ext>
            </a:extLst>
          </p:cNvPr>
          <p:cNvSpPr/>
          <p:nvPr/>
        </p:nvSpPr>
        <p:spPr>
          <a:xfrm>
            <a:off x="297629" y="0"/>
            <a:ext cx="10221644" cy="707886"/>
          </a:xfrm>
          <a:prstGeom prst="rect">
            <a:avLst/>
          </a:prstGeom>
          <a:noFill/>
        </p:spPr>
        <p:txBody>
          <a:bodyPr wrap="none" lIns="91440" tIns="45720" rIns="91440" bIns="45720">
            <a:spAutoFit/>
          </a:bodyPr>
          <a:lstStyle/>
          <a:p>
            <a:pPr algn="ctr"/>
            <a:r>
              <a:rPr lang="en-US" sz="4000" u="sng" dirty="0">
                <a:ln w="0"/>
                <a:solidFill>
                  <a:srgbClr val="0000CC"/>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Weighted least square method for transformation</a:t>
            </a:r>
          </a:p>
        </p:txBody>
      </p:sp>
      <p:graphicFrame>
        <p:nvGraphicFramePr>
          <p:cNvPr id="4" name="Table 3">
            <a:extLst>
              <a:ext uri="{FF2B5EF4-FFF2-40B4-BE49-F238E27FC236}">
                <a16:creationId xmlns:a16="http://schemas.microsoft.com/office/drawing/2014/main" id="{7927DC57-86A4-41AF-BB7F-C9A46FD05926}"/>
              </a:ext>
            </a:extLst>
          </p:cNvPr>
          <p:cNvGraphicFramePr>
            <a:graphicFrameLocks noGrp="1"/>
          </p:cNvGraphicFramePr>
          <p:nvPr>
            <p:extLst>
              <p:ext uri="{D42A27DB-BD31-4B8C-83A1-F6EECF244321}">
                <p14:modId xmlns:p14="http://schemas.microsoft.com/office/powerpoint/2010/main" val="4011168192"/>
              </p:ext>
            </p:extLst>
          </p:nvPr>
        </p:nvGraphicFramePr>
        <p:xfrm>
          <a:off x="0" y="745227"/>
          <a:ext cx="4945542" cy="2206720"/>
        </p:xfrm>
        <a:graphic>
          <a:graphicData uri="http://schemas.openxmlformats.org/drawingml/2006/table">
            <a:tbl>
              <a:tblPr firstRow="1" firstCol="1" bandRow="1">
                <a:tableStyleId>{93296810-A885-4BE3-A3E7-6D5BEEA58F35}</a:tableStyleId>
              </a:tblPr>
              <a:tblGrid>
                <a:gridCol w="1279451">
                  <a:extLst>
                    <a:ext uri="{9D8B030D-6E8A-4147-A177-3AD203B41FA5}">
                      <a16:colId xmlns:a16="http://schemas.microsoft.com/office/drawing/2014/main" val="3980403555"/>
                    </a:ext>
                  </a:extLst>
                </a:gridCol>
                <a:gridCol w="2023481">
                  <a:extLst>
                    <a:ext uri="{9D8B030D-6E8A-4147-A177-3AD203B41FA5}">
                      <a16:colId xmlns:a16="http://schemas.microsoft.com/office/drawing/2014/main" val="414399599"/>
                    </a:ext>
                  </a:extLst>
                </a:gridCol>
                <a:gridCol w="1642610">
                  <a:extLst>
                    <a:ext uri="{9D8B030D-6E8A-4147-A177-3AD203B41FA5}">
                      <a16:colId xmlns:a16="http://schemas.microsoft.com/office/drawing/2014/main" val="3874418807"/>
                    </a:ext>
                  </a:extLst>
                </a:gridCol>
              </a:tblGrid>
              <a:tr h="551680">
                <a:tc>
                  <a:txBody>
                    <a:bodyPr/>
                    <a:lstStyle/>
                    <a:p>
                      <a:pPr marL="457200">
                        <a:lnSpc>
                          <a:spcPct val="150000"/>
                        </a:lnSpc>
                        <a:spcAft>
                          <a:spcPts val="0"/>
                        </a:spcAft>
                      </a:pPr>
                      <a:r>
                        <a:rPr lang="en-IN" sz="1800" dirty="0">
                          <a:effectLst/>
                        </a:rPr>
                        <a:t>Reg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Estimates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P value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1286094"/>
                  </a:ext>
                </a:extLst>
              </a:tr>
              <a:tr h="551680">
                <a:tc>
                  <a:txBody>
                    <a:bodyPr/>
                    <a:lstStyle/>
                    <a:p>
                      <a:pPr marL="457200">
                        <a:lnSpc>
                          <a:spcPct val="150000"/>
                        </a:lnSpc>
                        <a:spcAft>
                          <a:spcPts val="0"/>
                        </a:spcAft>
                      </a:pPr>
                      <a:r>
                        <a:rPr lang="en-IN" sz="1800" dirty="0">
                          <a:effectLst/>
                        </a:rPr>
                        <a:t>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-0.0132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&lt;9.49e-08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5894159"/>
                  </a:ext>
                </a:extLst>
              </a:tr>
              <a:tr h="551680">
                <a:tc>
                  <a:txBody>
                    <a:bodyPr/>
                    <a:lstStyle/>
                    <a:p>
                      <a:pPr marL="457200">
                        <a:lnSpc>
                          <a:spcPct val="150000"/>
                        </a:lnSpc>
                        <a:spcAft>
                          <a:spcPts val="0"/>
                        </a:spcAft>
                      </a:pPr>
                      <a:r>
                        <a:rPr lang="en-IN" sz="1800" dirty="0">
                          <a:effectLst/>
                        </a:rPr>
                        <a:t>BMI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0.0836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a:effectLst/>
                        </a:rPr>
                        <a:t>&lt; 2e-16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7681156"/>
                  </a:ext>
                </a:extLst>
              </a:tr>
              <a:tr h="551680">
                <a:tc>
                  <a:txBody>
                    <a:bodyPr/>
                    <a:lstStyle/>
                    <a:p>
                      <a:pPr marL="457200">
                        <a:lnSpc>
                          <a:spcPct val="150000"/>
                        </a:lnSpc>
                        <a:spcAft>
                          <a:spcPts val="0"/>
                        </a:spcAft>
                      </a:pPr>
                      <a:r>
                        <a:rPr lang="en-IN" sz="1800" dirty="0">
                          <a:effectLst/>
                        </a:rPr>
                        <a:t>Weight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4.7196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50000"/>
                        </a:lnSpc>
                        <a:spcAft>
                          <a:spcPts val="0"/>
                        </a:spcAft>
                      </a:pPr>
                      <a:r>
                        <a:rPr lang="en-IN" sz="1800" dirty="0">
                          <a:effectLst/>
                        </a:rPr>
                        <a:t>&lt; 2e-16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3734505"/>
                  </a:ext>
                </a:extLst>
              </a:tr>
            </a:tbl>
          </a:graphicData>
        </a:graphic>
      </p:graphicFrame>
      <p:pic>
        <p:nvPicPr>
          <p:cNvPr id="6" name="Picture 5">
            <a:extLst>
              <a:ext uri="{FF2B5EF4-FFF2-40B4-BE49-F238E27FC236}">
                <a16:creationId xmlns:a16="http://schemas.microsoft.com/office/drawing/2014/main" id="{B99B5884-BD0E-4C97-9AF7-1C9D5E31349B}"/>
              </a:ext>
            </a:extLst>
          </p:cNvPr>
          <p:cNvPicPr/>
          <p:nvPr/>
        </p:nvPicPr>
        <p:blipFill>
          <a:blip r:embed="rId2">
            <a:extLst>
              <a:ext uri="{28A0092B-C50C-407E-A947-70E740481C1C}">
                <a14:useLocalDpi xmlns:a14="http://schemas.microsoft.com/office/drawing/2010/main" val="0"/>
              </a:ext>
            </a:extLst>
          </a:blip>
          <a:stretch>
            <a:fillRect/>
          </a:stretch>
        </p:blipFill>
        <p:spPr>
          <a:xfrm>
            <a:off x="5038725" y="748307"/>
            <a:ext cx="7060092" cy="5486430"/>
          </a:xfrm>
          <a:prstGeom prst="rect">
            <a:avLst/>
          </a:prstGeom>
        </p:spPr>
      </p:pic>
      <p:sp>
        <p:nvSpPr>
          <p:cNvPr id="7" name="TextBox 6">
            <a:extLst>
              <a:ext uri="{FF2B5EF4-FFF2-40B4-BE49-F238E27FC236}">
                <a16:creationId xmlns:a16="http://schemas.microsoft.com/office/drawing/2014/main" id="{658EA286-6029-4199-8D5B-3AB241EA51B7}"/>
              </a:ext>
            </a:extLst>
          </p:cNvPr>
          <p:cNvSpPr txBox="1"/>
          <p:nvPr/>
        </p:nvSpPr>
        <p:spPr>
          <a:xfrm>
            <a:off x="93182" y="5453488"/>
            <a:ext cx="5648325" cy="954107"/>
          </a:xfrm>
          <a:prstGeom prst="rect">
            <a:avLst/>
          </a:prstGeom>
          <a:noFill/>
        </p:spPr>
        <p:txBody>
          <a:bodyPr wrap="square" rtlCol="0">
            <a:spAutoFit/>
          </a:bodyPr>
          <a:lstStyle/>
          <a:p>
            <a:r>
              <a:rPr lang="en-IN" sz="2000" b="1" dirty="0"/>
              <a:t> </a:t>
            </a:r>
            <a:r>
              <a:rPr lang="en-IN" sz="2800" b="1" dirty="0">
                <a:latin typeface="Times New Roman" panose="02020603050405020304" pitchFamily="18" charset="0"/>
                <a:cs typeface="Times New Roman" panose="02020603050405020304" pitchFamily="18" charset="0"/>
              </a:rPr>
              <a:t>Multiple R squared= 0.9664      </a:t>
            </a:r>
          </a:p>
          <a:p>
            <a:r>
              <a:rPr lang="en-IN" sz="2800" b="1" dirty="0">
                <a:latin typeface="Times New Roman" panose="02020603050405020304" pitchFamily="18" charset="0"/>
                <a:cs typeface="Times New Roman" panose="02020603050405020304" pitchFamily="18" charset="0"/>
              </a:rPr>
              <a:t> Adj R squared=0.966</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06EA1F-190E-400A-87C9-4B9628A0F987}"/>
                  </a:ext>
                </a:extLst>
              </p:cNvPr>
              <p:cNvSpPr txBox="1"/>
              <p:nvPr/>
            </p:nvSpPr>
            <p:spPr>
              <a:xfrm>
                <a:off x="457200" y="3145164"/>
                <a:ext cx="4391025" cy="203132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For finding weights, it is difficult to find near neighbours for height and weight hence we consider BMI as a regressors.</a:t>
                </a:r>
              </a:p>
              <a:p>
                <a:r>
                  <a:rPr lang="en-IN" b="1" dirty="0">
                    <a:latin typeface="Times New Roman" panose="02020603050405020304" pitchFamily="18" charset="0"/>
                    <a:cs typeface="Times New Roman" panose="02020603050405020304" pitchFamily="18" charset="0"/>
                  </a:rPr>
                  <a:t>y= Lung capacity </a:t>
                </a:r>
              </a:p>
              <a:p>
                <a14:m>
                  <m:oMath xmlns:m="http://schemas.openxmlformats.org/officeDocument/2006/math">
                    <m:sSub>
                      <m:sSubPr>
                        <m:ctrlPr>
                          <a:rPr lang="en-IN" b="1" i="1">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𝟏</m:t>
                        </m:r>
                      </m:sub>
                    </m:sSub>
                    <m:r>
                      <a:rPr lang="en-IN" b="1" i="1" smtClean="0">
                        <a:latin typeface="Cambria Math" panose="02040503050406030204" pitchFamily="18" charset="0"/>
                      </a:rPr>
                      <m:t> </m:t>
                    </m:r>
                  </m:oMath>
                </a14:m>
                <a:r>
                  <a:rPr lang="en-IN" b="1" dirty="0">
                    <a:latin typeface="Times New Roman" panose="02020603050405020304" pitchFamily="18" charset="0"/>
                    <a:cs typeface="Times New Roman" panose="02020603050405020304" pitchFamily="18" charset="0"/>
                  </a:rPr>
                  <a:t>= Age</a:t>
                </a:r>
              </a:p>
              <a:p>
                <a14:m>
                  <m:oMath xmlns:m="http://schemas.openxmlformats.org/officeDocument/2006/math">
                    <m:sSub>
                      <m:sSubPr>
                        <m:ctrlPr>
                          <a:rPr lang="en-IN" b="1" i="1">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𝟐</m:t>
                        </m:r>
                      </m:sub>
                    </m:sSub>
                    <m:r>
                      <a:rPr lang="en-IN" b="1" i="1" smtClean="0">
                        <a:latin typeface="Cambria Math" panose="02040503050406030204" pitchFamily="18" charset="0"/>
                      </a:rPr>
                      <m:t> </m:t>
                    </m:r>
                  </m:oMath>
                </a14:m>
                <a:r>
                  <a:rPr lang="en-IN" b="1" dirty="0">
                    <a:latin typeface="Times New Roman" panose="02020603050405020304" pitchFamily="18" charset="0"/>
                    <a:cs typeface="Times New Roman" panose="02020603050405020304" pitchFamily="18" charset="0"/>
                  </a:rPr>
                  <a:t>= BMI</a:t>
                </a:r>
              </a:p>
              <a:p>
                <a14:m>
                  <m:oMath xmlns:m="http://schemas.openxmlformats.org/officeDocument/2006/math">
                    <m:sSub>
                      <m:sSubPr>
                        <m:ctrlPr>
                          <a:rPr lang="en-IN" b="1" i="1">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𝟑</m:t>
                        </m:r>
                      </m:sub>
                    </m:sSub>
                    <m:r>
                      <a:rPr lang="en-IN" b="1" i="1" smtClean="0">
                        <a:latin typeface="Cambria Math" panose="02040503050406030204" pitchFamily="18" charset="0"/>
                      </a:rPr>
                      <m:t> </m:t>
                    </m:r>
                  </m:oMath>
                </a14:m>
                <a:r>
                  <a:rPr lang="en-IN" b="1" dirty="0">
                    <a:latin typeface="Times New Roman" panose="02020603050405020304" pitchFamily="18" charset="0"/>
                    <a:cs typeface="Times New Roman" panose="02020603050405020304" pitchFamily="18" charset="0"/>
                  </a:rPr>
                  <a:t>= Weights</a:t>
                </a:r>
              </a:p>
            </p:txBody>
          </p:sp>
        </mc:Choice>
        <mc:Fallback xmlns="">
          <p:sp>
            <p:nvSpPr>
              <p:cNvPr id="3" name="TextBox 2">
                <a:extLst>
                  <a:ext uri="{FF2B5EF4-FFF2-40B4-BE49-F238E27FC236}">
                    <a16:creationId xmlns:a16="http://schemas.microsoft.com/office/drawing/2014/main" id="{6B06EA1F-190E-400A-87C9-4B9628A0F987}"/>
                  </a:ext>
                </a:extLst>
              </p:cNvPr>
              <p:cNvSpPr txBox="1">
                <a:spLocks noRot="1" noChangeAspect="1" noMove="1" noResize="1" noEditPoints="1" noAdjustHandles="1" noChangeArrowheads="1" noChangeShapeType="1" noTextEdit="1"/>
              </p:cNvSpPr>
              <p:nvPr/>
            </p:nvSpPr>
            <p:spPr>
              <a:xfrm>
                <a:off x="457200" y="3145164"/>
                <a:ext cx="4391025" cy="2031325"/>
              </a:xfrm>
              <a:prstGeom prst="rect">
                <a:avLst/>
              </a:prstGeom>
              <a:blipFill>
                <a:blip r:embed="rId3"/>
                <a:stretch>
                  <a:fillRect l="-1111" t="-1802" b="-3904"/>
                </a:stretch>
              </a:blipFill>
            </p:spPr>
            <p:txBody>
              <a:bodyPr/>
              <a:lstStyle/>
              <a:p>
                <a:r>
                  <a:rPr lang="en-IN">
                    <a:noFill/>
                  </a:rPr>
                  <a:t> </a:t>
                </a:r>
              </a:p>
            </p:txBody>
          </p:sp>
        </mc:Fallback>
      </mc:AlternateContent>
    </p:spTree>
    <p:extLst>
      <p:ext uri="{BB962C8B-B14F-4D97-AF65-F5344CB8AC3E}">
        <p14:creationId xmlns:p14="http://schemas.microsoft.com/office/powerpoint/2010/main" val="367261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CE72B7-F63C-4317-8C98-3D27A61BD981}"/>
              </a:ext>
            </a:extLst>
          </p:cNvPr>
          <p:cNvGraphicFramePr>
            <a:graphicFrameLocks noGrp="1"/>
          </p:cNvGraphicFramePr>
          <p:nvPr>
            <p:extLst>
              <p:ext uri="{D42A27DB-BD31-4B8C-83A1-F6EECF244321}">
                <p14:modId xmlns:p14="http://schemas.microsoft.com/office/powerpoint/2010/main" val="2862311897"/>
              </p:ext>
            </p:extLst>
          </p:nvPr>
        </p:nvGraphicFramePr>
        <p:xfrm>
          <a:off x="123825" y="333374"/>
          <a:ext cx="4086226" cy="1904396"/>
        </p:xfrm>
        <a:graphic>
          <a:graphicData uri="http://schemas.openxmlformats.org/drawingml/2006/table">
            <a:tbl>
              <a:tblPr firstRow="1" firstCol="1" bandRow="1">
                <a:tableStyleId>{D27102A9-8310-4765-A935-A1911B00CA55}</a:tableStyleId>
              </a:tblPr>
              <a:tblGrid>
                <a:gridCol w="2043113">
                  <a:extLst>
                    <a:ext uri="{9D8B030D-6E8A-4147-A177-3AD203B41FA5}">
                      <a16:colId xmlns:a16="http://schemas.microsoft.com/office/drawing/2014/main" val="2543086367"/>
                    </a:ext>
                  </a:extLst>
                </a:gridCol>
                <a:gridCol w="2043113">
                  <a:extLst>
                    <a:ext uri="{9D8B030D-6E8A-4147-A177-3AD203B41FA5}">
                      <a16:colId xmlns:a16="http://schemas.microsoft.com/office/drawing/2014/main" val="3776553955"/>
                    </a:ext>
                  </a:extLst>
                </a:gridCol>
              </a:tblGrid>
              <a:tr h="476099">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rPr>
                        <a:t>Regressors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rPr>
                        <a:t>Estimates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9535402"/>
                  </a:ext>
                </a:extLst>
              </a:tr>
              <a:tr h="476099">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rPr>
                        <a:t>Age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rPr>
                        <a:t>-0.01336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9727"/>
                  </a:ext>
                </a:extLst>
              </a:tr>
              <a:tr h="476099">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rPr>
                        <a:t>BMI</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rPr>
                        <a:t>0.08112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220712"/>
                  </a:ext>
                </a:extLst>
              </a:tr>
              <a:tr h="476099">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rPr>
                        <a:t>Weights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rPr>
                        <a:t>4.91129</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9536358"/>
                  </a:ext>
                </a:extLst>
              </a:tr>
            </a:tbl>
          </a:graphicData>
        </a:graphic>
      </p:graphicFrame>
      <p:pic>
        <p:nvPicPr>
          <p:cNvPr id="3" name="Picture 2">
            <a:extLst>
              <a:ext uri="{FF2B5EF4-FFF2-40B4-BE49-F238E27FC236}">
                <a16:creationId xmlns:a16="http://schemas.microsoft.com/office/drawing/2014/main" id="{D97D2FE4-7014-468F-9071-A0A4FBC0A232}"/>
              </a:ext>
            </a:extLst>
          </p:cNvPr>
          <p:cNvPicPr/>
          <p:nvPr/>
        </p:nvPicPr>
        <p:blipFill>
          <a:blip r:embed="rId2">
            <a:extLst>
              <a:ext uri="{28A0092B-C50C-407E-A947-70E740481C1C}">
                <a14:useLocalDpi xmlns:a14="http://schemas.microsoft.com/office/drawing/2010/main" val="0"/>
              </a:ext>
            </a:extLst>
          </a:blip>
          <a:stretch>
            <a:fillRect/>
          </a:stretch>
        </p:blipFill>
        <p:spPr>
          <a:xfrm>
            <a:off x="4210051" y="86359"/>
            <a:ext cx="7858124" cy="5390516"/>
          </a:xfrm>
          <a:prstGeom prst="rect">
            <a:avLst/>
          </a:prstGeom>
        </p:spPr>
      </p:pic>
      <p:sp>
        <p:nvSpPr>
          <p:cNvPr id="5" name="Text Box 2">
            <a:extLst>
              <a:ext uri="{FF2B5EF4-FFF2-40B4-BE49-F238E27FC236}">
                <a16:creationId xmlns:a16="http://schemas.microsoft.com/office/drawing/2014/main" id="{8B8EB4FB-AD49-4B6D-97C7-43A4864B45ED}"/>
              </a:ext>
            </a:extLst>
          </p:cNvPr>
          <p:cNvSpPr txBox="1">
            <a:spLocks noChangeArrowheads="1"/>
          </p:cNvSpPr>
          <p:nvPr/>
        </p:nvSpPr>
        <p:spPr bwMode="auto">
          <a:xfrm>
            <a:off x="1524000" y="5257801"/>
            <a:ext cx="9144000" cy="85724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50000"/>
              </a:lnSpc>
              <a:spcAft>
                <a:spcPts val="800"/>
              </a:spcAft>
            </a:pPr>
            <a:r>
              <a:rPr lang="en-IN"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Lung capacity= -0.01336*age + 0.08112*BMI +4.91129*weights </a:t>
            </a:r>
            <a:endParaRPr lang="en-IN"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A4B9ACF-366F-420C-813F-BBD2016A4EA1}"/>
              </a:ext>
            </a:extLst>
          </p:cNvPr>
          <p:cNvSpPr txBox="1"/>
          <p:nvPr/>
        </p:nvSpPr>
        <p:spPr>
          <a:xfrm>
            <a:off x="590550" y="6115050"/>
            <a:ext cx="11363325" cy="523220"/>
          </a:xfrm>
          <a:prstGeom prst="rect">
            <a:avLst/>
          </a:prstGeom>
          <a:noFill/>
        </p:spPr>
        <p:txBody>
          <a:bodyPr wrap="square" rtlCol="0">
            <a:spAutoFit/>
          </a:bodyPr>
          <a:lstStyle/>
          <a:p>
            <a:r>
              <a:rPr lang="en-IN" sz="2800" b="1" i="1" dirty="0"/>
              <a:t>Note:</a:t>
            </a:r>
            <a:r>
              <a:rPr lang="en-IN" b="1" i="1" dirty="0"/>
              <a:t> </a:t>
            </a:r>
            <a:r>
              <a:rPr lang="en-IN" sz="2800" b="1" i="1" dirty="0"/>
              <a:t>The weights are obtained using weighted least square method.</a:t>
            </a:r>
          </a:p>
        </p:txBody>
      </p:sp>
    </p:spTree>
    <p:extLst>
      <p:ext uri="{BB962C8B-B14F-4D97-AF65-F5344CB8AC3E}">
        <p14:creationId xmlns:p14="http://schemas.microsoft.com/office/powerpoint/2010/main" val="2851688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13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5C5065-CB3F-408B-B832-24BC8A7593D7}"/>
              </a:ext>
            </a:extLst>
          </p:cNvPr>
          <p:cNvSpPr txBox="1"/>
          <p:nvPr/>
        </p:nvSpPr>
        <p:spPr>
          <a:xfrm>
            <a:off x="1714500" y="152400"/>
            <a:ext cx="9553575" cy="3139321"/>
          </a:xfrm>
          <a:prstGeom prst="rect">
            <a:avLst/>
          </a:prstGeom>
          <a:noFill/>
        </p:spPr>
        <p:txBody>
          <a:bodyPr wrap="square" rtlCol="0">
            <a:spAutoFit/>
          </a:bodyPr>
          <a:lstStyle/>
          <a:p>
            <a:r>
              <a:rPr lang="en-IN" sz="6600" dirty="0">
                <a:solidFill>
                  <a:srgbClr val="0000CC"/>
                </a:solidFill>
                <a:latin typeface="Times New Roman" panose="02020603050405020304" pitchFamily="18" charset="0"/>
                <a:cs typeface="Times New Roman" panose="02020603050405020304" pitchFamily="18" charset="0"/>
              </a:rPr>
              <a:t>Non Parametric Analysis</a:t>
            </a:r>
          </a:p>
          <a:p>
            <a:endParaRPr lang="en-IN" sz="6600" dirty="0">
              <a:solidFill>
                <a:srgbClr val="0000CC"/>
              </a:solidFill>
              <a:latin typeface="Times New Roman" panose="02020603050405020304" pitchFamily="18" charset="0"/>
              <a:cs typeface="Times New Roman" panose="02020603050405020304" pitchFamily="18" charset="0"/>
            </a:endParaRPr>
          </a:p>
          <a:p>
            <a:endParaRPr lang="en-IN" sz="6600" b="1" dirty="0">
              <a:solidFill>
                <a:srgbClr val="0000CC"/>
              </a:solidFill>
            </a:endParaRPr>
          </a:p>
        </p:txBody>
      </p:sp>
      <p:sp>
        <p:nvSpPr>
          <p:cNvPr id="3" name="TextBox 2">
            <a:extLst>
              <a:ext uri="{FF2B5EF4-FFF2-40B4-BE49-F238E27FC236}">
                <a16:creationId xmlns:a16="http://schemas.microsoft.com/office/drawing/2014/main" id="{4A52CB72-DD48-443B-BC51-427A7400FE0C}"/>
              </a:ext>
            </a:extLst>
          </p:cNvPr>
          <p:cNvSpPr txBox="1"/>
          <p:nvPr/>
        </p:nvSpPr>
        <p:spPr>
          <a:xfrm>
            <a:off x="657225" y="1657350"/>
            <a:ext cx="10487025" cy="1938992"/>
          </a:xfrm>
          <a:prstGeom prst="rect">
            <a:avLst/>
          </a:prstGeom>
          <a:noFill/>
        </p:spPr>
        <p:txBody>
          <a:bodyPr wrap="square" rtlCol="0">
            <a:spAutoFit/>
          </a:bodyPr>
          <a:lstStyle/>
          <a:p>
            <a:pPr marL="285750" indent="-285750">
              <a:buFont typeface="Wingdings" panose="05000000000000000000" pitchFamily="2" charset="2"/>
              <a:buChar char="Ø"/>
            </a:pPr>
            <a:r>
              <a:rPr lang="en-IN" sz="4000" dirty="0"/>
              <a:t>Kruskal – Wallis test</a:t>
            </a:r>
          </a:p>
          <a:p>
            <a:pPr marL="285750" indent="-285750">
              <a:buFont typeface="Wingdings" panose="05000000000000000000" pitchFamily="2" charset="2"/>
              <a:buChar char="Ø"/>
            </a:pPr>
            <a:r>
              <a:rPr lang="en-IN" sz="4000" dirty="0"/>
              <a:t>Mann Whitney test</a:t>
            </a:r>
          </a:p>
          <a:p>
            <a:pPr marL="285750" indent="-285750">
              <a:buFont typeface="Wingdings" panose="05000000000000000000" pitchFamily="2" charset="2"/>
              <a:buChar char="Ø"/>
            </a:pPr>
            <a:r>
              <a:rPr lang="en-IN" sz="4000" dirty="0"/>
              <a:t>Chi square of independence</a:t>
            </a:r>
          </a:p>
        </p:txBody>
      </p:sp>
    </p:spTree>
    <p:extLst>
      <p:ext uri="{BB962C8B-B14F-4D97-AF65-F5344CB8AC3E}">
        <p14:creationId xmlns:p14="http://schemas.microsoft.com/office/powerpoint/2010/main" val="76022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FC3395-DD08-4918-AD6B-CB3207A01213}"/>
              </a:ext>
            </a:extLst>
          </p:cNvPr>
          <p:cNvSpPr/>
          <p:nvPr/>
        </p:nvSpPr>
        <p:spPr>
          <a:xfrm>
            <a:off x="371475" y="794802"/>
            <a:ext cx="11601449" cy="5403210"/>
          </a:xfrm>
          <a:prstGeom prst="rect">
            <a:avLst/>
          </a:prstGeom>
        </p:spPr>
        <p:txBody>
          <a:bodyPr wrap="square">
            <a:spAutoFit/>
          </a:bodyPr>
          <a:lstStyle/>
          <a:p>
            <a:pPr marL="285750" indent="-285750" algn="just">
              <a:lnSpc>
                <a:spcPct val="150000"/>
              </a:lnSpc>
              <a:buFont typeface="Wingdings" panose="05000000000000000000" pitchFamily="2" charset="2"/>
              <a:buChar char="Ø"/>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We observe that different people have different stamina of doing exercise like to climb the hill, walking , running etc. </a:t>
            </a:r>
          </a:p>
          <a:p>
            <a:pPr algn="just"/>
            <a:r>
              <a:rPr lang="en-IN" sz="2400" dirty="0">
                <a:latin typeface="Times New Roman" panose="02020603050405020304" pitchFamily="18" charset="0"/>
                <a:ea typeface="Calibri" panose="020F0502020204030204" pitchFamily="34" charset="0"/>
                <a:cs typeface="Times New Roman" panose="02020603050405020304" pitchFamily="18" charset="0"/>
              </a:rPr>
              <a:t>and the reason behind it is different lung capacities of different people.</a:t>
            </a:r>
          </a:p>
          <a:p>
            <a:pPr marL="285750" indent="-285750" algn="just">
              <a:buFont typeface="Wingdings" panose="05000000000000000000" pitchFamily="2" charset="2"/>
              <a:buChar char="Ø"/>
            </a:pPr>
            <a:r>
              <a:rPr lang="en-IN" sz="2400" dirty="0">
                <a:latin typeface="Times New Roman" panose="02020603050405020304" pitchFamily="18" charset="0"/>
                <a:ea typeface="Calibri" panose="020F0502020204030204" pitchFamily="34" charset="0"/>
                <a:cs typeface="Times New Roman" panose="02020603050405020304" pitchFamily="18" charset="0"/>
              </a:rPr>
              <a:t>This project throws light on the estimation of lung capacity of an individual depending upon various factors like age, height, weight, profession, smoking etc.</a:t>
            </a:r>
          </a:p>
          <a:p>
            <a:pPr marL="285750" indent="-285750" algn="just">
              <a:buFont typeface="Wingdings" panose="05000000000000000000" pitchFamily="2" charset="2"/>
              <a:buChar char="Ø"/>
            </a:pP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2400" b="1" dirty="0">
                <a:latin typeface="Times New Roman" panose="02020603050405020304" pitchFamily="18" charset="0"/>
                <a:ea typeface="Calibri" panose="020F0502020204030204" pitchFamily="34" charset="0"/>
                <a:cs typeface="Times New Roman" panose="02020603050405020304" pitchFamily="18" charset="0"/>
              </a:rPr>
              <a:t>Methods to estimate the lung capacity are : </a:t>
            </a:r>
          </a:p>
          <a:p>
            <a:pPr marL="285750" indent="-285750" algn="just">
              <a:buFont typeface="Wingdings" panose="05000000000000000000" pitchFamily="2" charset="2"/>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Incentive Spirometer </a:t>
            </a:r>
          </a:p>
          <a:p>
            <a:pPr marL="285750" indent="-285750" algn="just">
              <a:buFont typeface="Wingdings" panose="05000000000000000000" pitchFamily="2" charset="2"/>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Balloon method </a:t>
            </a:r>
          </a:p>
          <a:p>
            <a:pPr marL="285750" indent="-285750" algn="just">
              <a:buFont typeface="Wingdings" panose="05000000000000000000" pitchFamily="2" charset="2"/>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Water Spirometer </a:t>
            </a:r>
          </a:p>
          <a:p>
            <a:pPr algn="just">
              <a:lnSpc>
                <a:spcPct val="150000"/>
              </a:lnSpc>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b="1" i="1" dirty="0">
                <a:latin typeface="Times New Roman" panose="02020603050405020304" pitchFamily="18" charset="0"/>
                <a:cs typeface="Times New Roman" panose="02020603050405020304" pitchFamily="18" charset="0"/>
              </a:rPr>
              <a:t>KEYWORDS</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Box-Cox method, Kolmogorov-Smirnov test, Kruskal-Wallis test, Mann Whitney test, Multiple linear Regression , Shapiro-Wilk test, Weighted Least Square.</a:t>
            </a:r>
            <a:endParaRPr lang="en-IN" dirty="0"/>
          </a:p>
        </p:txBody>
      </p:sp>
      <p:sp>
        <p:nvSpPr>
          <p:cNvPr id="12" name="TextBox 11">
            <a:extLst>
              <a:ext uri="{FF2B5EF4-FFF2-40B4-BE49-F238E27FC236}">
                <a16:creationId xmlns:a16="http://schemas.microsoft.com/office/drawing/2014/main" id="{F9E42122-7054-4309-AA64-A9A9C3BFFC07}"/>
              </a:ext>
            </a:extLst>
          </p:cNvPr>
          <p:cNvSpPr txBox="1"/>
          <p:nvPr/>
        </p:nvSpPr>
        <p:spPr>
          <a:xfrm>
            <a:off x="4276724" y="86916"/>
            <a:ext cx="7258050" cy="707886"/>
          </a:xfrm>
          <a:prstGeom prst="rect">
            <a:avLst/>
          </a:prstGeom>
          <a:noFill/>
        </p:spPr>
        <p:txBody>
          <a:bodyPr wrap="square" rtlCol="0">
            <a:spAutoFit/>
          </a:bodyPr>
          <a:lstStyle/>
          <a:p>
            <a:r>
              <a:rPr lang="en-IN" sz="4000" b="1" dirty="0">
                <a:solidFill>
                  <a:srgbClr val="0000CC"/>
                </a:solidFill>
                <a:latin typeface="Times New Roman" panose="02020603050405020304" pitchFamily="18" charset="0"/>
                <a:cs typeface="Times New Roman" panose="02020603050405020304" pitchFamily="18" charset="0"/>
              </a:rPr>
              <a:t>ABSTARCT</a:t>
            </a:r>
          </a:p>
        </p:txBody>
      </p:sp>
    </p:spTree>
    <p:extLst>
      <p:ext uri="{BB962C8B-B14F-4D97-AF65-F5344CB8AC3E}">
        <p14:creationId xmlns:p14="http://schemas.microsoft.com/office/powerpoint/2010/main" val="4272064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2BD8AF-26A1-49CF-B490-65B2CABFA21E}"/>
              </a:ext>
            </a:extLst>
          </p:cNvPr>
          <p:cNvSpPr/>
          <p:nvPr/>
        </p:nvSpPr>
        <p:spPr>
          <a:xfrm>
            <a:off x="958853" y="1295400"/>
            <a:ext cx="2116667" cy="4267200"/>
          </a:xfrm>
          <a:prstGeom prst="rect">
            <a:avLst/>
          </a:prstGeom>
          <a:gradFill flip="none" rotWithShape="1">
            <a:gsLst>
              <a:gs pos="0">
                <a:srgbClr val="FF6DA8"/>
              </a:gs>
              <a:gs pos="100000">
                <a:srgbClr val="FF0066"/>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97C68140-BDCB-49A3-9E83-CEDF98527B36}"/>
              </a:ext>
            </a:extLst>
          </p:cNvPr>
          <p:cNvSpPr/>
          <p:nvPr/>
        </p:nvSpPr>
        <p:spPr>
          <a:xfrm>
            <a:off x="501652" y="914399"/>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a:extLst>
              <a:ext uri="{FF2B5EF4-FFF2-40B4-BE49-F238E27FC236}">
                <a16:creationId xmlns:a16="http://schemas.microsoft.com/office/drawing/2014/main" id="{57C5B323-69BF-4F15-AC20-C41978003670}"/>
              </a:ext>
            </a:extLst>
          </p:cNvPr>
          <p:cNvSpPr/>
          <p:nvPr/>
        </p:nvSpPr>
        <p:spPr>
          <a:xfrm>
            <a:off x="2798682" y="914400"/>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6DA8"/>
              </a:gs>
              <a:gs pos="100000">
                <a:srgbClr val="FF0066"/>
              </a:gs>
            </a:gsLst>
            <a:lin ang="5400000" scaled="0"/>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Freeform: Shape 5">
            <a:extLst>
              <a:ext uri="{FF2B5EF4-FFF2-40B4-BE49-F238E27FC236}">
                <a16:creationId xmlns:a16="http://schemas.microsoft.com/office/drawing/2014/main" id="{5D1FD64A-BE64-49CA-A387-2572628D38B0}"/>
              </a:ext>
            </a:extLst>
          </p:cNvPr>
          <p:cNvSpPr/>
          <p:nvPr/>
        </p:nvSpPr>
        <p:spPr>
          <a:xfrm flipV="1">
            <a:off x="2796124" y="1295400"/>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solidFill>
            <a:srgbClr val="AC0046"/>
          </a:soli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Rectangle 9">
            <a:extLst>
              <a:ext uri="{FF2B5EF4-FFF2-40B4-BE49-F238E27FC236}">
                <a16:creationId xmlns:a16="http://schemas.microsoft.com/office/drawing/2014/main" id="{5CF88759-EFA6-472B-876B-994B4D0BAA51}"/>
              </a:ext>
            </a:extLst>
          </p:cNvPr>
          <p:cNvSpPr/>
          <p:nvPr/>
        </p:nvSpPr>
        <p:spPr>
          <a:xfrm>
            <a:off x="4851406" y="1368432"/>
            <a:ext cx="2116667" cy="3775067"/>
          </a:xfrm>
          <a:prstGeom prst="rect">
            <a:avLst/>
          </a:prstGeom>
          <a:gradFill flip="none" rotWithShape="1">
            <a:gsLst>
              <a:gs pos="0">
                <a:schemeClr val="bg1">
                  <a:lumMod val="95000"/>
                </a:schemeClr>
              </a:gs>
              <a:gs pos="100000">
                <a:srgbClr val="FF00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F64F0232-D836-4990-B811-46DDD295D6C1}"/>
              </a:ext>
            </a:extLst>
          </p:cNvPr>
          <p:cNvSpPr/>
          <p:nvPr/>
        </p:nvSpPr>
        <p:spPr>
          <a:xfrm>
            <a:off x="4428072" y="1023411"/>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0EC920C1-8F8F-43DC-B0E1-D7761E6B38B9}"/>
              </a:ext>
            </a:extLst>
          </p:cNvPr>
          <p:cNvSpPr/>
          <p:nvPr/>
        </p:nvSpPr>
        <p:spPr>
          <a:xfrm>
            <a:off x="6725102" y="1023412"/>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chemeClr val="bg1"/>
              </a:gs>
              <a:gs pos="100000">
                <a:srgbClr val="FF0000"/>
              </a:gs>
            </a:gsLst>
            <a:lin ang="5400000" scaled="0"/>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 name="Freeform: Shape 12">
            <a:extLst>
              <a:ext uri="{FF2B5EF4-FFF2-40B4-BE49-F238E27FC236}">
                <a16:creationId xmlns:a16="http://schemas.microsoft.com/office/drawing/2014/main" id="{DDA0C302-DA60-4184-997F-B22715B85C99}"/>
              </a:ext>
            </a:extLst>
          </p:cNvPr>
          <p:cNvSpPr/>
          <p:nvPr/>
        </p:nvSpPr>
        <p:spPr>
          <a:xfrm flipV="1">
            <a:off x="6722544" y="1404412"/>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a:gsLst>
              <a:gs pos="0">
                <a:schemeClr val="bg1"/>
              </a:gs>
              <a:gs pos="100000">
                <a:srgbClr val="FF0000"/>
              </a:gs>
            </a:gsLst>
            <a:lin ang="54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4" name="Rectangle 13">
            <a:extLst>
              <a:ext uri="{FF2B5EF4-FFF2-40B4-BE49-F238E27FC236}">
                <a16:creationId xmlns:a16="http://schemas.microsoft.com/office/drawing/2014/main" id="{800C1E6D-FC96-468A-951F-3037C3374D3B}"/>
              </a:ext>
            </a:extLst>
          </p:cNvPr>
          <p:cNvSpPr/>
          <p:nvPr/>
        </p:nvSpPr>
        <p:spPr>
          <a:xfrm>
            <a:off x="8999019" y="1257301"/>
            <a:ext cx="2116667" cy="4191000"/>
          </a:xfrm>
          <a:prstGeom prst="rect">
            <a:avLst/>
          </a:prstGeom>
          <a:gradFill flip="none" rotWithShape="1">
            <a:gsLst>
              <a:gs pos="0">
                <a:srgbClr val="95C773"/>
              </a:gs>
              <a:gs pos="99000">
                <a:srgbClr val="60943C"/>
              </a:gs>
            </a:gsLst>
            <a:path path="circle">
              <a:fillToRect l="100000" t="100000"/>
            </a:path>
            <a:tileRect r="-100000" b="-10000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04031926-DB10-437A-A64B-4BE0946399B7}"/>
              </a:ext>
            </a:extLst>
          </p:cNvPr>
          <p:cNvSpPr/>
          <p:nvPr/>
        </p:nvSpPr>
        <p:spPr>
          <a:xfrm>
            <a:off x="8541818" y="876299"/>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558A5C10-70EF-49C0-8ED9-B56DAB24743B}"/>
              </a:ext>
            </a:extLst>
          </p:cNvPr>
          <p:cNvSpPr/>
          <p:nvPr/>
        </p:nvSpPr>
        <p:spPr>
          <a:xfrm>
            <a:off x="10838848" y="876300"/>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95C773"/>
              </a:gs>
              <a:gs pos="99000">
                <a:schemeClr val="accent6">
                  <a:lumMod val="50000"/>
                </a:schemeClr>
              </a:gs>
            </a:gsLst>
            <a:lin ang="5400000" scaled="0"/>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7" name="Freeform: Shape 16">
            <a:extLst>
              <a:ext uri="{FF2B5EF4-FFF2-40B4-BE49-F238E27FC236}">
                <a16:creationId xmlns:a16="http://schemas.microsoft.com/office/drawing/2014/main" id="{0B4BF632-FED6-4EDA-8602-79F7464E6CA6}"/>
              </a:ext>
            </a:extLst>
          </p:cNvPr>
          <p:cNvSpPr/>
          <p:nvPr/>
        </p:nvSpPr>
        <p:spPr>
          <a:xfrm flipV="1">
            <a:off x="10836290" y="1257300"/>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solidFill>
            <a:schemeClr val="accent6">
              <a:lumMod val="75000"/>
            </a:schemeClr>
          </a:soli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8" name="TextBox 17">
            <a:extLst>
              <a:ext uri="{FF2B5EF4-FFF2-40B4-BE49-F238E27FC236}">
                <a16:creationId xmlns:a16="http://schemas.microsoft.com/office/drawing/2014/main" id="{E42A4B76-3DBF-4F98-8DB7-5F7E270E60D4}"/>
              </a:ext>
            </a:extLst>
          </p:cNvPr>
          <p:cNvSpPr txBox="1"/>
          <p:nvPr/>
        </p:nvSpPr>
        <p:spPr>
          <a:xfrm>
            <a:off x="4008975" y="170673"/>
            <a:ext cx="5350934" cy="584775"/>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Kruskal Walli’s H test</a:t>
            </a:r>
          </a:p>
        </p:txBody>
      </p:sp>
      <p:sp>
        <p:nvSpPr>
          <p:cNvPr id="19" name="TextBox 18">
            <a:extLst>
              <a:ext uri="{FF2B5EF4-FFF2-40B4-BE49-F238E27FC236}">
                <a16:creationId xmlns:a16="http://schemas.microsoft.com/office/drawing/2014/main" id="{05E3F604-42F2-4403-A3C5-C187DDD6FC2C}"/>
              </a:ext>
            </a:extLst>
          </p:cNvPr>
          <p:cNvSpPr txBox="1"/>
          <p:nvPr/>
        </p:nvSpPr>
        <p:spPr>
          <a:xfrm>
            <a:off x="1193362" y="952268"/>
            <a:ext cx="1608667" cy="461665"/>
          </a:xfrm>
          <a:prstGeom prst="rect">
            <a:avLst/>
          </a:prstGeom>
          <a:noFill/>
        </p:spPr>
        <p:txBody>
          <a:bodyPr wrap="square" rtlCol="0">
            <a:spAutoFit/>
          </a:bodyPr>
          <a:lstStyle/>
          <a:p>
            <a:pPr algn="just"/>
            <a:r>
              <a:rPr lang="en-IN" sz="2400" b="1" dirty="0"/>
              <a:t>For Age</a:t>
            </a:r>
          </a:p>
        </p:txBody>
      </p:sp>
      <p:sp>
        <p:nvSpPr>
          <p:cNvPr id="20" name="TextBox 19">
            <a:extLst>
              <a:ext uri="{FF2B5EF4-FFF2-40B4-BE49-F238E27FC236}">
                <a16:creationId xmlns:a16="http://schemas.microsoft.com/office/drawing/2014/main" id="{056CA83B-0EBC-4577-A09F-DE23D8B9D3FE}"/>
              </a:ext>
            </a:extLst>
          </p:cNvPr>
          <p:cNvSpPr txBox="1"/>
          <p:nvPr/>
        </p:nvSpPr>
        <p:spPr>
          <a:xfrm>
            <a:off x="5075775" y="1073980"/>
            <a:ext cx="1608667" cy="461665"/>
          </a:xfrm>
          <a:prstGeom prst="rect">
            <a:avLst/>
          </a:prstGeom>
          <a:noFill/>
        </p:spPr>
        <p:txBody>
          <a:bodyPr wrap="square" rtlCol="0">
            <a:spAutoFit/>
          </a:bodyPr>
          <a:lstStyle/>
          <a:p>
            <a:pPr algn="just"/>
            <a:r>
              <a:rPr lang="en-IN" sz="2400" b="1" dirty="0"/>
              <a:t>For Height</a:t>
            </a:r>
          </a:p>
        </p:txBody>
      </p:sp>
      <p:sp>
        <p:nvSpPr>
          <p:cNvPr id="21" name="TextBox 20">
            <a:extLst>
              <a:ext uri="{FF2B5EF4-FFF2-40B4-BE49-F238E27FC236}">
                <a16:creationId xmlns:a16="http://schemas.microsoft.com/office/drawing/2014/main" id="{1F9A74D6-0A78-4DC3-8D15-2ADCE56B6093}"/>
              </a:ext>
            </a:extLst>
          </p:cNvPr>
          <p:cNvSpPr txBox="1"/>
          <p:nvPr/>
        </p:nvSpPr>
        <p:spPr>
          <a:xfrm>
            <a:off x="8883442" y="920302"/>
            <a:ext cx="1608667" cy="461665"/>
          </a:xfrm>
          <a:prstGeom prst="rect">
            <a:avLst/>
          </a:prstGeom>
          <a:noFill/>
        </p:spPr>
        <p:txBody>
          <a:bodyPr wrap="square" rtlCol="0">
            <a:spAutoFit/>
          </a:bodyPr>
          <a:lstStyle/>
          <a:p>
            <a:pPr algn="just"/>
            <a:r>
              <a:rPr lang="en-IN" sz="2400" b="1" dirty="0"/>
              <a:t>For Weight</a:t>
            </a:r>
          </a:p>
        </p:txBody>
      </p:sp>
      <p:sp>
        <p:nvSpPr>
          <p:cNvPr id="22" name="TextBox 21">
            <a:extLst>
              <a:ext uri="{FF2B5EF4-FFF2-40B4-BE49-F238E27FC236}">
                <a16:creationId xmlns:a16="http://schemas.microsoft.com/office/drawing/2014/main" id="{573746E1-9D1A-451D-A8BB-667F8FF09CBF}"/>
              </a:ext>
            </a:extLst>
          </p:cNvPr>
          <p:cNvSpPr txBox="1"/>
          <p:nvPr/>
        </p:nvSpPr>
        <p:spPr>
          <a:xfrm>
            <a:off x="1085853" y="1811867"/>
            <a:ext cx="1905001" cy="3847207"/>
          </a:xfrm>
          <a:prstGeom prst="rect">
            <a:avLst/>
          </a:prstGeom>
          <a:noFill/>
        </p:spPr>
        <p:txBody>
          <a:bodyPr wrap="square" rtlCol="0">
            <a:spAutoFit/>
          </a:bodyPr>
          <a:lstStyle/>
          <a:p>
            <a:pPr algn="just"/>
            <a:r>
              <a:rPr lang="en-IN" sz="2000" b="1" dirty="0"/>
              <a:t>Statistic:  26.715</a:t>
            </a:r>
          </a:p>
          <a:p>
            <a:pPr algn="just"/>
            <a:r>
              <a:rPr lang="en-IN" sz="2000" b="1" dirty="0"/>
              <a:t>p value: </a:t>
            </a:r>
          </a:p>
          <a:p>
            <a:pPr algn="just"/>
            <a:r>
              <a:rPr lang="en-IN" sz="2000" b="1" dirty="0"/>
              <a:t>6.481e-05</a:t>
            </a:r>
          </a:p>
          <a:p>
            <a:pPr algn="just"/>
            <a:endParaRPr lang="en-IN" sz="2000" b="1" dirty="0"/>
          </a:p>
          <a:p>
            <a:r>
              <a:rPr lang="en-IN" sz="2000" b="1" dirty="0"/>
              <a:t> </a:t>
            </a:r>
            <a:r>
              <a:rPr lang="en-IN" sz="2400" b="1" dirty="0"/>
              <a:t>Decision: lung capacity differ significantly for  all age groups</a:t>
            </a:r>
          </a:p>
        </p:txBody>
      </p:sp>
      <p:sp>
        <p:nvSpPr>
          <p:cNvPr id="23" name="TextBox 22">
            <a:extLst>
              <a:ext uri="{FF2B5EF4-FFF2-40B4-BE49-F238E27FC236}">
                <a16:creationId xmlns:a16="http://schemas.microsoft.com/office/drawing/2014/main" id="{51ACB48D-8BFC-40F4-A283-9709B9A5D801}"/>
              </a:ext>
            </a:extLst>
          </p:cNvPr>
          <p:cNvSpPr txBox="1"/>
          <p:nvPr/>
        </p:nvSpPr>
        <p:spPr>
          <a:xfrm>
            <a:off x="5014391" y="1908183"/>
            <a:ext cx="1905001" cy="3231654"/>
          </a:xfrm>
          <a:prstGeom prst="rect">
            <a:avLst/>
          </a:prstGeom>
          <a:noFill/>
        </p:spPr>
        <p:txBody>
          <a:bodyPr wrap="square" rtlCol="0">
            <a:spAutoFit/>
          </a:bodyPr>
          <a:lstStyle/>
          <a:p>
            <a:pPr algn="just"/>
            <a:r>
              <a:rPr lang="en-IN" sz="2000" b="1" dirty="0"/>
              <a:t>Statistic: 52.767</a:t>
            </a:r>
          </a:p>
          <a:p>
            <a:pPr algn="just"/>
            <a:r>
              <a:rPr lang="en-IN" sz="2000" b="1" dirty="0"/>
              <a:t>p value: </a:t>
            </a:r>
          </a:p>
          <a:p>
            <a:pPr algn="just"/>
            <a:r>
              <a:rPr lang="en-IN" sz="2000" b="1" dirty="0"/>
              <a:t>3.756e-10</a:t>
            </a:r>
          </a:p>
          <a:p>
            <a:pPr algn="just"/>
            <a:r>
              <a:rPr lang="en-IN" sz="2000" b="1" dirty="0"/>
              <a:t> </a:t>
            </a:r>
            <a:r>
              <a:rPr lang="en-IN" sz="2400" b="1" dirty="0"/>
              <a:t>Decision: lung capacity differ significantly for  all height groups</a:t>
            </a:r>
          </a:p>
        </p:txBody>
      </p:sp>
      <p:sp>
        <p:nvSpPr>
          <p:cNvPr id="24" name="TextBox 23">
            <a:extLst>
              <a:ext uri="{FF2B5EF4-FFF2-40B4-BE49-F238E27FC236}">
                <a16:creationId xmlns:a16="http://schemas.microsoft.com/office/drawing/2014/main" id="{F52C0F2E-57E3-4BE5-B8DE-108C36FB3500}"/>
              </a:ext>
            </a:extLst>
          </p:cNvPr>
          <p:cNvSpPr txBox="1"/>
          <p:nvPr/>
        </p:nvSpPr>
        <p:spPr>
          <a:xfrm>
            <a:off x="9159886" y="1718966"/>
            <a:ext cx="1905001" cy="3539430"/>
          </a:xfrm>
          <a:prstGeom prst="rect">
            <a:avLst/>
          </a:prstGeom>
          <a:noFill/>
        </p:spPr>
        <p:txBody>
          <a:bodyPr wrap="square" rtlCol="0">
            <a:spAutoFit/>
          </a:bodyPr>
          <a:lstStyle/>
          <a:p>
            <a:pPr algn="just"/>
            <a:r>
              <a:rPr lang="en-IN" sz="2000" b="1" dirty="0"/>
              <a:t>Statistic:  52.767</a:t>
            </a:r>
          </a:p>
          <a:p>
            <a:pPr algn="just"/>
            <a:r>
              <a:rPr lang="en-IN" sz="2000" b="1" dirty="0"/>
              <a:t>p value: 0.014</a:t>
            </a:r>
          </a:p>
          <a:p>
            <a:pPr algn="just"/>
            <a:r>
              <a:rPr lang="en-IN" sz="2000" b="1" dirty="0"/>
              <a:t> </a:t>
            </a:r>
          </a:p>
          <a:p>
            <a:pPr algn="just"/>
            <a:r>
              <a:rPr lang="en-IN" sz="2400" b="1" dirty="0"/>
              <a:t>Decision: lung capacity differ significantly for all weight groups</a:t>
            </a:r>
          </a:p>
        </p:txBody>
      </p:sp>
      <p:sp>
        <p:nvSpPr>
          <p:cNvPr id="3" name="TextBox 2">
            <a:extLst>
              <a:ext uri="{FF2B5EF4-FFF2-40B4-BE49-F238E27FC236}">
                <a16:creationId xmlns:a16="http://schemas.microsoft.com/office/drawing/2014/main" id="{A20E7C47-965C-4F09-A757-D67EDF496B39}"/>
              </a:ext>
            </a:extLst>
          </p:cNvPr>
          <p:cNvSpPr txBox="1"/>
          <p:nvPr/>
        </p:nvSpPr>
        <p:spPr>
          <a:xfrm>
            <a:off x="7432534" y="5957297"/>
            <a:ext cx="3592286" cy="369332"/>
          </a:xfrm>
          <a:prstGeom prst="rect">
            <a:avLst/>
          </a:prstGeom>
          <a:noFill/>
        </p:spPr>
        <p:txBody>
          <a:bodyPr wrap="square" rtlCol="0">
            <a:spAutoFit/>
          </a:bodyPr>
          <a:lstStyle/>
          <a:p>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1E8DD4-3796-480A-99D0-F9FC2CF813DF}"/>
                  </a:ext>
                </a:extLst>
              </p:cNvPr>
              <p:cNvSpPr txBox="1"/>
              <p:nvPr/>
            </p:nvSpPr>
            <p:spPr>
              <a:xfrm>
                <a:off x="2852216" y="5469722"/>
                <a:ext cx="8020050" cy="1200329"/>
              </a:xfrm>
              <a:prstGeom prst="rect">
                <a:avLst/>
              </a:prstGeom>
              <a:noFill/>
            </p:spPr>
            <p:txBody>
              <a:bodyPr wrap="square" rtlCol="0">
                <a:spAutoFit/>
              </a:bodyPr>
              <a:lstStyle/>
              <a:p>
                <a:pPr latinLnBrk="1"/>
                <a14:m>
                  <m:oMath xmlns:m="http://schemas.openxmlformats.org/officeDocument/2006/math">
                    <m:sSub>
                      <m:sSubPr>
                        <m:ctrlPr>
                          <a:rPr lang="en-IN" sz="2400" b="1" i="1" smtClean="0">
                            <a:latin typeface="Cambria Math" panose="02040503050406030204" pitchFamily="18" charset="0"/>
                          </a:rPr>
                        </m:ctrlPr>
                      </m:sSubPr>
                      <m:e>
                        <m:r>
                          <a:rPr lang="en-IN" sz="2400" b="1" i="1">
                            <a:latin typeface="Cambria Math" panose="02040503050406030204" pitchFamily="18" charset="0"/>
                          </a:rPr>
                          <m:t>𝑯</m:t>
                        </m:r>
                      </m:e>
                      <m:sub>
                        <m:r>
                          <a:rPr lang="en-IN" sz="2400" b="1" i="1">
                            <a:latin typeface="Cambria Math" panose="02040503050406030204" pitchFamily="18" charset="0"/>
                          </a:rPr>
                          <m:t>𝒐</m:t>
                        </m:r>
                      </m:sub>
                    </m:sSub>
                  </m:oMath>
                </a14:m>
                <a:r>
                  <a:rPr lang="en-IN" sz="2400" b="1" dirty="0">
                    <a:latin typeface="Times New Roman" panose="02020603050405020304" pitchFamily="18" charset="0"/>
                    <a:cs typeface="Times New Roman" panose="02020603050405020304" pitchFamily="18" charset="0"/>
                  </a:rPr>
                  <a:t>: Average lung capacity is same for all  groups.</a:t>
                </a:r>
              </a:p>
              <a:p>
                <a:pPr latinLnBrk="1"/>
                <a:r>
                  <a:rPr lang="en-IN" sz="2400" b="1" dirty="0">
                    <a:latin typeface="Times New Roman" panose="02020603050405020304" pitchFamily="18" charset="0"/>
                    <a:cs typeface="Times New Roman" panose="02020603050405020304" pitchFamily="18" charset="0"/>
                  </a:rPr>
                  <a:t>                                </a:t>
                </a:r>
                <a14:m>
                  <m:oMath xmlns:m="http://schemas.openxmlformats.org/officeDocument/2006/math">
                    <m:r>
                      <a:rPr lang="en-IN" sz="2400" b="1" i="1">
                        <a:latin typeface="Cambria Math" panose="02040503050406030204" pitchFamily="18" charset="0"/>
                      </a:rPr>
                      <m:t>𝑽𝒔</m:t>
                    </m:r>
                  </m:oMath>
                </a14:m>
                <a:endParaRPr lang="en-IN" sz="2400" b="1" i="1" dirty="0">
                  <a:latin typeface="Times New Roman" panose="02020603050405020304" pitchFamily="18" charset="0"/>
                  <a:cs typeface="Times New Roman" panose="02020603050405020304" pitchFamily="18" charset="0"/>
                </a:endParaRPr>
              </a:p>
              <a:p>
                <a:pPr latinLnBrk="1"/>
                <a14:m>
                  <m:oMath xmlns:m="http://schemas.openxmlformats.org/officeDocument/2006/math">
                    <m:sSub>
                      <m:sSubPr>
                        <m:ctrlPr>
                          <a:rPr lang="en-IN" sz="2400" b="1" i="1">
                            <a:latin typeface="Cambria Math" panose="02040503050406030204" pitchFamily="18" charset="0"/>
                          </a:rPr>
                        </m:ctrlPr>
                      </m:sSubPr>
                      <m:e>
                        <m:r>
                          <a:rPr lang="en-IN" sz="2400" b="1" i="1">
                            <a:latin typeface="Cambria Math" panose="02040503050406030204" pitchFamily="18" charset="0"/>
                          </a:rPr>
                          <m:t>𝑯</m:t>
                        </m:r>
                      </m:e>
                      <m:sub>
                        <m:r>
                          <a:rPr lang="en-IN" sz="2400" b="1" i="1">
                            <a:latin typeface="Cambria Math" panose="02040503050406030204" pitchFamily="18" charset="0"/>
                          </a:rPr>
                          <m:t>𝟏</m:t>
                        </m:r>
                      </m:sub>
                    </m:sSub>
                  </m:oMath>
                </a14:m>
                <a:r>
                  <a:rPr lang="en-IN" sz="2400" b="1" dirty="0">
                    <a:latin typeface="Times New Roman" panose="02020603050405020304" pitchFamily="18" charset="0"/>
                    <a:cs typeface="Times New Roman" panose="02020603050405020304" pitchFamily="18" charset="0"/>
                  </a:rPr>
                  <a:t>: Average lung capacity differ significantly for all groups</a:t>
                </a:r>
                <a:r>
                  <a:rPr lang="en-IN" sz="2400" dirty="0">
                    <a:latin typeface="Times New Roman" panose="02020603050405020304" pitchFamily="18" charset="0"/>
                    <a:cs typeface="Times New Roman" panose="02020603050405020304" pitchFamily="18" charset="0"/>
                  </a:rPr>
                  <a:t>.</a:t>
                </a:r>
              </a:p>
            </p:txBody>
          </p:sp>
        </mc:Choice>
        <mc:Fallback xmlns="">
          <p:sp>
            <p:nvSpPr>
              <p:cNvPr id="7" name="TextBox 6">
                <a:extLst>
                  <a:ext uri="{FF2B5EF4-FFF2-40B4-BE49-F238E27FC236}">
                    <a16:creationId xmlns:a16="http://schemas.microsoft.com/office/drawing/2014/main" id="{291E8DD4-3796-480A-99D0-F9FC2CF813DF}"/>
                  </a:ext>
                </a:extLst>
              </p:cNvPr>
              <p:cNvSpPr txBox="1">
                <a:spLocks noRot="1" noChangeAspect="1" noMove="1" noResize="1" noEditPoints="1" noAdjustHandles="1" noChangeArrowheads="1" noChangeShapeType="1" noTextEdit="1"/>
              </p:cNvSpPr>
              <p:nvPr/>
            </p:nvSpPr>
            <p:spPr>
              <a:xfrm>
                <a:off x="2852216" y="5469722"/>
                <a:ext cx="8020050" cy="1200329"/>
              </a:xfrm>
              <a:prstGeom prst="rect">
                <a:avLst/>
              </a:prstGeom>
              <a:blipFill>
                <a:blip r:embed="rId3"/>
                <a:stretch>
                  <a:fillRect l="-228" t="-4061" r="-380" b="-10660"/>
                </a:stretch>
              </a:blipFill>
            </p:spPr>
            <p:txBody>
              <a:bodyPr/>
              <a:lstStyle/>
              <a:p>
                <a:r>
                  <a:rPr lang="en-IN">
                    <a:noFill/>
                  </a:rPr>
                  <a:t> </a:t>
                </a:r>
              </a:p>
            </p:txBody>
          </p:sp>
        </mc:Fallback>
      </mc:AlternateContent>
    </p:spTree>
    <p:extLst>
      <p:ext uri="{BB962C8B-B14F-4D97-AF65-F5344CB8AC3E}">
        <p14:creationId xmlns:p14="http://schemas.microsoft.com/office/powerpoint/2010/main" val="296706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0AEBFE-49AC-451A-9ECF-0826B5CE7E31}"/>
              </a:ext>
            </a:extLst>
          </p:cNvPr>
          <p:cNvSpPr/>
          <p:nvPr/>
        </p:nvSpPr>
        <p:spPr>
          <a:xfrm>
            <a:off x="1701803" y="1524000"/>
            <a:ext cx="2116667" cy="4191000"/>
          </a:xfrm>
          <a:prstGeom prst="rect">
            <a:avLst/>
          </a:prstGeom>
          <a:gradFill flip="none" rotWithShape="1">
            <a:gsLst>
              <a:gs pos="0">
                <a:srgbClr val="FFFF81"/>
              </a:gs>
              <a:gs pos="100000">
                <a:srgbClr val="FFFF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3EA88A5B-2B5E-451A-985C-F97DB63D5B5C}"/>
              </a:ext>
            </a:extLst>
          </p:cNvPr>
          <p:cNvSpPr/>
          <p:nvPr/>
        </p:nvSpPr>
        <p:spPr>
          <a:xfrm>
            <a:off x="1244602" y="1142999"/>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076F9B57-1369-4542-A56E-2EB5C3795C36}"/>
              </a:ext>
            </a:extLst>
          </p:cNvPr>
          <p:cNvSpPr/>
          <p:nvPr/>
        </p:nvSpPr>
        <p:spPr>
          <a:xfrm>
            <a:off x="3541632" y="1143000"/>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FF81"/>
              </a:gs>
              <a:gs pos="100000">
                <a:srgbClr val="FFFF00"/>
              </a:gs>
            </a:gsLst>
            <a:lin ang="5400000" scaled="0"/>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 name="Freeform: Shape 4">
            <a:extLst>
              <a:ext uri="{FF2B5EF4-FFF2-40B4-BE49-F238E27FC236}">
                <a16:creationId xmlns:a16="http://schemas.microsoft.com/office/drawing/2014/main" id="{65F4EB6F-BF8A-4BB1-BDAB-1C57DA7781C6}"/>
              </a:ext>
            </a:extLst>
          </p:cNvPr>
          <p:cNvSpPr/>
          <p:nvPr/>
        </p:nvSpPr>
        <p:spPr>
          <a:xfrm flipV="1">
            <a:off x="3539074" y="1524000"/>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solidFill>
            <a:srgbClr val="FFFF00"/>
          </a:soli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Rectangle 5">
            <a:extLst>
              <a:ext uri="{FF2B5EF4-FFF2-40B4-BE49-F238E27FC236}">
                <a16:creationId xmlns:a16="http://schemas.microsoft.com/office/drawing/2014/main" id="{244C5CBA-9BBE-4300-9133-B047470BFB6E}"/>
              </a:ext>
            </a:extLst>
          </p:cNvPr>
          <p:cNvSpPr/>
          <p:nvPr/>
        </p:nvSpPr>
        <p:spPr>
          <a:xfrm>
            <a:off x="4885273" y="2556937"/>
            <a:ext cx="2116667" cy="3929588"/>
          </a:xfrm>
          <a:prstGeom prst="rect">
            <a:avLst/>
          </a:prstGeom>
          <a:gradFill flip="none" rotWithShape="1">
            <a:gsLst>
              <a:gs pos="0">
                <a:srgbClr val="FF7979"/>
              </a:gs>
              <a:gs pos="100000">
                <a:srgbClr val="FF00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42B70374-F899-45C5-BAA4-F45F062C261B}"/>
              </a:ext>
            </a:extLst>
          </p:cNvPr>
          <p:cNvSpPr/>
          <p:nvPr/>
        </p:nvSpPr>
        <p:spPr>
          <a:xfrm>
            <a:off x="4428072" y="2175936"/>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80055A9F-9E97-4379-B5E7-EBEFEABBC2F1}"/>
              </a:ext>
            </a:extLst>
          </p:cNvPr>
          <p:cNvSpPr/>
          <p:nvPr/>
        </p:nvSpPr>
        <p:spPr>
          <a:xfrm>
            <a:off x="6725102" y="2175937"/>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7979"/>
              </a:gs>
              <a:gs pos="100000">
                <a:srgbClr val="FF00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Freeform: Shape 8">
            <a:extLst>
              <a:ext uri="{FF2B5EF4-FFF2-40B4-BE49-F238E27FC236}">
                <a16:creationId xmlns:a16="http://schemas.microsoft.com/office/drawing/2014/main" id="{DB779572-0907-4FF7-86DC-03EF5BA1DBD7}"/>
              </a:ext>
            </a:extLst>
          </p:cNvPr>
          <p:cNvSpPr/>
          <p:nvPr/>
        </p:nvSpPr>
        <p:spPr>
          <a:xfrm flipV="1">
            <a:off x="6722544" y="2556937"/>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0000"/>
              </a:gs>
              <a:gs pos="100000">
                <a:srgbClr val="FF00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Rectangle 9">
            <a:extLst>
              <a:ext uri="{FF2B5EF4-FFF2-40B4-BE49-F238E27FC236}">
                <a16:creationId xmlns:a16="http://schemas.microsoft.com/office/drawing/2014/main" id="{CD3B1B78-E6A1-4B15-B68D-81EF5D4DFC8C}"/>
              </a:ext>
            </a:extLst>
          </p:cNvPr>
          <p:cNvSpPr/>
          <p:nvPr/>
        </p:nvSpPr>
        <p:spPr>
          <a:xfrm>
            <a:off x="8155970" y="1507066"/>
            <a:ext cx="2116667" cy="4011275"/>
          </a:xfrm>
          <a:prstGeom prst="rect">
            <a:avLst/>
          </a:prstGeom>
          <a:gradFill flip="none" rotWithShape="1">
            <a:gsLst>
              <a:gs pos="0">
                <a:srgbClr val="FFFFD9"/>
              </a:gs>
              <a:gs pos="99000">
                <a:srgbClr val="FFFF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B4245093-8958-468C-A77F-029F1F834B78}"/>
              </a:ext>
            </a:extLst>
          </p:cNvPr>
          <p:cNvSpPr/>
          <p:nvPr/>
        </p:nvSpPr>
        <p:spPr>
          <a:xfrm>
            <a:off x="7713143" y="1142999"/>
            <a:ext cx="2379134" cy="618068"/>
          </a:xfrm>
          <a:custGeom>
            <a:avLst/>
            <a:gdLst>
              <a:gd name="connsiteX0" fmla="*/ 75789 w 2379134"/>
              <a:gd name="connsiteY0" fmla="*/ 0 h 618068"/>
              <a:gd name="connsiteX1" fmla="*/ 143934 w 2379134"/>
              <a:gd name="connsiteY1" fmla="*/ 0 h 618068"/>
              <a:gd name="connsiteX2" fmla="*/ 454641 w 2379134"/>
              <a:gd name="connsiteY2" fmla="*/ 0 h 618068"/>
              <a:gd name="connsiteX3" fmla="*/ 2379134 w 2379134"/>
              <a:gd name="connsiteY3" fmla="*/ 0 h 618068"/>
              <a:gd name="connsiteX4" fmla="*/ 2379134 w 2379134"/>
              <a:gd name="connsiteY4" fmla="*/ 618068 h 618068"/>
              <a:gd name="connsiteX5" fmla="*/ 454641 w 2379134"/>
              <a:gd name="connsiteY5" fmla="*/ 618068 h 618068"/>
              <a:gd name="connsiteX6" fmla="*/ 143934 w 2379134"/>
              <a:gd name="connsiteY6" fmla="*/ 618068 h 618068"/>
              <a:gd name="connsiteX7" fmla="*/ 75789 w 2379134"/>
              <a:gd name="connsiteY7" fmla="*/ 618068 h 618068"/>
              <a:gd name="connsiteX8" fmla="*/ 0 w 2379134"/>
              <a:gd name="connsiteY8" fmla="*/ 309034 h 618068"/>
              <a:gd name="connsiteX9" fmla="*/ 75789 w 2379134"/>
              <a:gd name="connsiteY9" fmla="*/ 0 h 6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9134" h="618068">
                <a:moveTo>
                  <a:pt x="75789" y="0"/>
                </a:moveTo>
                <a:lnTo>
                  <a:pt x="143934" y="0"/>
                </a:lnTo>
                <a:lnTo>
                  <a:pt x="454641" y="0"/>
                </a:lnTo>
                <a:lnTo>
                  <a:pt x="2379134" y="0"/>
                </a:lnTo>
                <a:lnTo>
                  <a:pt x="2379134" y="618068"/>
                </a:lnTo>
                <a:lnTo>
                  <a:pt x="454641" y="618068"/>
                </a:lnTo>
                <a:lnTo>
                  <a:pt x="143934" y="618068"/>
                </a:lnTo>
                <a:lnTo>
                  <a:pt x="75789" y="618068"/>
                </a:lnTo>
                <a:cubicBezTo>
                  <a:pt x="33916" y="618068"/>
                  <a:pt x="0" y="479683"/>
                  <a:pt x="0" y="309034"/>
                </a:cubicBezTo>
                <a:cubicBezTo>
                  <a:pt x="0" y="138385"/>
                  <a:pt x="33916" y="0"/>
                  <a:pt x="75789" y="0"/>
                </a:cubicBezTo>
                <a:close/>
              </a:path>
            </a:pathLst>
          </a:custGeom>
          <a:gradFill>
            <a:gsLst>
              <a:gs pos="57000">
                <a:schemeClr val="bg1">
                  <a:lumMod val="85000"/>
                </a:schemeClr>
              </a:gs>
              <a:gs pos="23800">
                <a:schemeClr val="bg1">
                  <a:lumMod val="85000"/>
                </a:schemeClr>
              </a:gs>
              <a:gs pos="0">
                <a:schemeClr val="bg1"/>
              </a:gs>
              <a:gs pos="100000">
                <a:schemeClr val="bg1"/>
              </a:gs>
            </a:gsLst>
            <a:lin ang="16200000" scaled="0"/>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38680165-8B2B-43F4-A48F-4775A9A85E53}"/>
              </a:ext>
            </a:extLst>
          </p:cNvPr>
          <p:cNvSpPr/>
          <p:nvPr/>
        </p:nvSpPr>
        <p:spPr>
          <a:xfrm>
            <a:off x="10010173" y="1143000"/>
            <a:ext cx="274279" cy="381000"/>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FFD9"/>
              </a:gs>
              <a:gs pos="99000">
                <a:srgbClr val="FFFF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72C36DFA-1C88-4AE6-9DBC-7F1CED4DAFFE}"/>
              </a:ext>
            </a:extLst>
          </p:cNvPr>
          <p:cNvSpPr/>
          <p:nvPr/>
        </p:nvSpPr>
        <p:spPr>
          <a:xfrm flipV="1">
            <a:off x="10007615" y="1524000"/>
            <a:ext cx="194730" cy="237067"/>
          </a:xfrm>
          <a:custGeom>
            <a:avLst/>
            <a:gdLst>
              <a:gd name="connsiteX0" fmla="*/ 137139 w 274279"/>
              <a:gd name="connsiteY0" fmla="*/ 0 h 381000"/>
              <a:gd name="connsiteX1" fmla="*/ 274001 w 274279"/>
              <a:gd name="connsiteY1" fmla="*/ 371819 h 381000"/>
              <a:gd name="connsiteX2" fmla="*/ 274279 w 274279"/>
              <a:gd name="connsiteY2" fmla="*/ 381000 h 381000"/>
              <a:gd name="connsiteX3" fmla="*/ 0 w 274279"/>
              <a:gd name="connsiteY3" fmla="*/ 381000 h 381000"/>
              <a:gd name="connsiteX4" fmla="*/ 277 w 274279"/>
              <a:gd name="connsiteY4" fmla="*/ 371819 h 381000"/>
              <a:gd name="connsiteX5" fmla="*/ 137139 w 274279"/>
              <a:gd name="connsiteY5"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279" h="381000">
                <a:moveTo>
                  <a:pt x="137139" y="0"/>
                </a:moveTo>
                <a:cubicBezTo>
                  <a:pt x="204649" y="0"/>
                  <a:pt x="260974" y="159622"/>
                  <a:pt x="274001" y="371819"/>
                </a:cubicBezTo>
                <a:lnTo>
                  <a:pt x="274279" y="381000"/>
                </a:lnTo>
                <a:lnTo>
                  <a:pt x="0" y="381000"/>
                </a:lnTo>
                <a:lnTo>
                  <a:pt x="277" y="371819"/>
                </a:lnTo>
                <a:cubicBezTo>
                  <a:pt x="13304" y="159622"/>
                  <a:pt x="69630" y="0"/>
                  <a:pt x="137139" y="0"/>
                </a:cubicBezTo>
                <a:close/>
              </a:path>
            </a:pathLst>
          </a:custGeom>
          <a:gradFill flip="none" rotWithShape="1">
            <a:gsLst>
              <a:gs pos="0">
                <a:srgbClr val="FFFFD9"/>
              </a:gs>
              <a:gs pos="99000">
                <a:srgbClr val="FFFF00"/>
              </a:gs>
            </a:gsLst>
            <a:lin ang="16200000" scaled="1"/>
            <a:tileRect/>
          </a:gradFill>
          <a:ln>
            <a:noFill/>
          </a:ln>
          <a:effectLst>
            <a:outerShdw blurRad="76200" dist="38100" dir="2700000" sx="104000" sy="104000" algn="tl" rotWithShape="0">
              <a:prstClr val="black">
                <a:alpha val="40000"/>
              </a:prstClr>
            </a:outerShdw>
            <a:reflection blurRad="6350" stA="89000" endPos="3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5328511-4ADD-4490-932C-08725A65703F}"/>
              </a:ext>
            </a:extLst>
          </p:cNvPr>
          <p:cNvSpPr txBox="1"/>
          <p:nvPr/>
        </p:nvSpPr>
        <p:spPr>
          <a:xfrm>
            <a:off x="1428312" y="1180868"/>
            <a:ext cx="2116667" cy="461665"/>
          </a:xfrm>
          <a:prstGeom prst="rect">
            <a:avLst/>
          </a:prstGeom>
          <a:noFill/>
        </p:spPr>
        <p:txBody>
          <a:bodyPr wrap="square" rtlCol="0">
            <a:spAutoFit/>
          </a:bodyPr>
          <a:lstStyle/>
          <a:p>
            <a:pPr algn="just"/>
            <a:r>
              <a:rPr lang="en-IN" sz="2400" b="1" dirty="0"/>
              <a:t>For pulse rate</a:t>
            </a:r>
          </a:p>
        </p:txBody>
      </p:sp>
      <p:sp>
        <p:nvSpPr>
          <p:cNvPr id="15" name="TextBox 14">
            <a:extLst>
              <a:ext uri="{FF2B5EF4-FFF2-40B4-BE49-F238E27FC236}">
                <a16:creationId xmlns:a16="http://schemas.microsoft.com/office/drawing/2014/main" id="{537B8C3C-7A4E-4347-904F-4ECD7D0F7FAB}"/>
              </a:ext>
            </a:extLst>
          </p:cNvPr>
          <p:cNvSpPr txBox="1"/>
          <p:nvPr/>
        </p:nvSpPr>
        <p:spPr>
          <a:xfrm>
            <a:off x="5075775" y="2226505"/>
            <a:ext cx="1608667" cy="461665"/>
          </a:xfrm>
          <a:prstGeom prst="rect">
            <a:avLst/>
          </a:prstGeom>
          <a:noFill/>
        </p:spPr>
        <p:txBody>
          <a:bodyPr wrap="square" rtlCol="0">
            <a:spAutoFit/>
          </a:bodyPr>
          <a:lstStyle/>
          <a:p>
            <a:pPr algn="just"/>
            <a:r>
              <a:rPr lang="en-IN" sz="2400" b="1" dirty="0"/>
              <a:t>For BMI</a:t>
            </a:r>
          </a:p>
        </p:txBody>
      </p:sp>
      <p:sp>
        <p:nvSpPr>
          <p:cNvPr id="16" name="TextBox 15">
            <a:extLst>
              <a:ext uri="{FF2B5EF4-FFF2-40B4-BE49-F238E27FC236}">
                <a16:creationId xmlns:a16="http://schemas.microsoft.com/office/drawing/2014/main" id="{DBFE5B92-F0AE-407B-B609-F9DDC73B3727}"/>
              </a:ext>
            </a:extLst>
          </p:cNvPr>
          <p:cNvSpPr txBox="1"/>
          <p:nvPr/>
        </p:nvSpPr>
        <p:spPr>
          <a:xfrm>
            <a:off x="7823212" y="1206557"/>
            <a:ext cx="2116672" cy="461665"/>
          </a:xfrm>
          <a:prstGeom prst="rect">
            <a:avLst/>
          </a:prstGeom>
          <a:noFill/>
        </p:spPr>
        <p:txBody>
          <a:bodyPr wrap="square" rtlCol="0">
            <a:spAutoFit/>
          </a:bodyPr>
          <a:lstStyle/>
          <a:p>
            <a:pPr algn="just"/>
            <a:r>
              <a:rPr lang="en-IN" sz="2400" b="1" dirty="0"/>
              <a:t>For  Profession</a:t>
            </a:r>
          </a:p>
        </p:txBody>
      </p:sp>
      <p:sp>
        <p:nvSpPr>
          <p:cNvPr id="17" name="TextBox 16">
            <a:extLst>
              <a:ext uri="{FF2B5EF4-FFF2-40B4-BE49-F238E27FC236}">
                <a16:creationId xmlns:a16="http://schemas.microsoft.com/office/drawing/2014/main" id="{9E4772A9-234F-4B74-9A18-2E4EE8E63184}"/>
              </a:ext>
            </a:extLst>
          </p:cNvPr>
          <p:cNvSpPr txBox="1"/>
          <p:nvPr/>
        </p:nvSpPr>
        <p:spPr>
          <a:xfrm>
            <a:off x="1828803" y="2040467"/>
            <a:ext cx="1905001" cy="3539430"/>
          </a:xfrm>
          <a:prstGeom prst="rect">
            <a:avLst/>
          </a:prstGeom>
          <a:noFill/>
        </p:spPr>
        <p:txBody>
          <a:bodyPr wrap="square" rtlCol="0">
            <a:spAutoFit/>
          </a:bodyPr>
          <a:lstStyle/>
          <a:p>
            <a:pPr algn="just"/>
            <a:r>
              <a:rPr lang="en-IN" sz="2000" b="1" dirty="0"/>
              <a:t>Statistic:  0.93028</a:t>
            </a:r>
          </a:p>
          <a:p>
            <a:pPr algn="just"/>
            <a:r>
              <a:rPr lang="en-IN" sz="2000" b="1" dirty="0"/>
              <a:t>p value: 0.9202</a:t>
            </a:r>
          </a:p>
          <a:p>
            <a:pPr algn="just"/>
            <a:endParaRPr lang="en-IN" sz="2000" b="1" dirty="0"/>
          </a:p>
          <a:p>
            <a:pPr algn="just"/>
            <a:r>
              <a:rPr lang="en-IN" sz="2000" dirty="0"/>
              <a:t> </a:t>
            </a:r>
            <a:r>
              <a:rPr lang="en-IN" sz="2400" b="1" dirty="0"/>
              <a:t>Decision:</a:t>
            </a:r>
            <a:r>
              <a:rPr lang="en-IN" sz="2400" dirty="0"/>
              <a:t> </a:t>
            </a:r>
            <a:r>
              <a:rPr lang="en-IN" sz="2400" b="1" dirty="0"/>
              <a:t>lung capacity do not differ significantly for  all pulse rate groups</a:t>
            </a:r>
          </a:p>
        </p:txBody>
      </p:sp>
      <p:sp>
        <p:nvSpPr>
          <p:cNvPr id="18" name="TextBox 17">
            <a:extLst>
              <a:ext uri="{FF2B5EF4-FFF2-40B4-BE49-F238E27FC236}">
                <a16:creationId xmlns:a16="http://schemas.microsoft.com/office/drawing/2014/main" id="{0EAC76B3-D3DF-44D4-B64F-61796B7CD1A3}"/>
              </a:ext>
            </a:extLst>
          </p:cNvPr>
          <p:cNvSpPr txBox="1"/>
          <p:nvPr/>
        </p:nvSpPr>
        <p:spPr>
          <a:xfrm>
            <a:off x="5014391" y="3060708"/>
            <a:ext cx="1905001" cy="3231654"/>
          </a:xfrm>
          <a:prstGeom prst="rect">
            <a:avLst/>
          </a:prstGeom>
          <a:noFill/>
        </p:spPr>
        <p:txBody>
          <a:bodyPr wrap="square" rtlCol="0">
            <a:spAutoFit/>
          </a:bodyPr>
          <a:lstStyle/>
          <a:p>
            <a:pPr algn="just"/>
            <a:r>
              <a:rPr lang="en-IN" sz="2000" b="1" dirty="0"/>
              <a:t>Statistic: 5.2223</a:t>
            </a:r>
          </a:p>
          <a:p>
            <a:pPr algn="just"/>
            <a:r>
              <a:rPr lang="en-IN" sz="2000" b="1" dirty="0"/>
              <a:t>p value: 0.2652</a:t>
            </a:r>
          </a:p>
          <a:p>
            <a:pPr algn="just"/>
            <a:r>
              <a:rPr lang="en-IN" sz="2000" b="1" dirty="0"/>
              <a:t> </a:t>
            </a:r>
          </a:p>
          <a:p>
            <a:r>
              <a:rPr lang="en-IN" sz="2400" b="1" dirty="0"/>
              <a:t>Decision: lung capacity do not differ significantly for  all BMI groups</a:t>
            </a:r>
          </a:p>
        </p:txBody>
      </p:sp>
      <p:sp>
        <p:nvSpPr>
          <p:cNvPr id="19" name="TextBox 18">
            <a:extLst>
              <a:ext uri="{FF2B5EF4-FFF2-40B4-BE49-F238E27FC236}">
                <a16:creationId xmlns:a16="http://schemas.microsoft.com/office/drawing/2014/main" id="{47DDA95E-F304-4B77-8061-D6D025ABF6C9}"/>
              </a:ext>
            </a:extLst>
          </p:cNvPr>
          <p:cNvSpPr txBox="1"/>
          <p:nvPr/>
        </p:nvSpPr>
        <p:spPr>
          <a:xfrm>
            <a:off x="8331211" y="1985666"/>
            <a:ext cx="1905001" cy="3539430"/>
          </a:xfrm>
          <a:prstGeom prst="rect">
            <a:avLst/>
          </a:prstGeom>
          <a:noFill/>
        </p:spPr>
        <p:txBody>
          <a:bodyPr wrap="square" rtlCol="0">
            <a:spAutoFit/>
          </a:bodyPr>
          <a:lstStyle/>
          <a:p>
            <a:pPr algn="just"/>
            <a:r>
              <a:rPr lang="en-IN" sz="2000" b="1" dirty="0"/>
              <a:t>Statistic: 19.604</a:t>
            </a:r>
          </a:p>
          <a:p>
            <a:pPr algn="just"/>
            <a:endParaRPr lang="en-IN" sz="2000" b="1" dirty="0"/>
          </a:p>
          <a:p>
            <a:pPr algn="just"/>
            <a:r>
              <a:rPr lang="en-IN" sz="2000" b="1" dirty="0"/>
              <a:t>Pvalue:0.00020</a:t>
            </a:r>
          </a:p>
          <a:p>
            <a:pPr algn="just"/>
            <a:r>
              <a:rPr lang="en-IN" sz="2000" b="1" dirty="0"/>
              <a:t> </a:t>
            </a:r>
          </a:p>
          <a:p>
            <a:r>
              <a:rPr lang="en-IN" sz="2400" b="1" dirty="0"/>
              <a:t>Decision: lung capacity differ significantly for  all professions </a:t>
            </a:r>
          </a:p>
        </p:txBody>
      </p:sp>
      <p:sp>
        <p:nvSpPr>
          <p:cNvPr id="20" name="TextBox 19">
            <a:extLst>
              <a:ext uri="{FF2B5EF4-FFF2-40B4-BE49-F238E27FC236}">
                <a16:creationId xmlns:a16="http://schemas.microsoft.com/office/drawing/2014/main" id="{E25636E7-4E04-4D16-BB9A-71EFCCB6733E}"/>
              </a:ext>
            </a:extLst>
          </p:cNvPr>
          <p:cNvSpPr txBox="1"/>
          <p:nvPr/>
        </p:nvSpPr>
        <p:spPr>
          <a:xfrm>
            <a:off x="4008975" y="170673"/>
            <a:ext cx="5350934" cy="584775"/>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Kruskal Walli’s H test</a:t>
            </a:r>
          </a:p>
        </p:txBody>
      </p:sp>
    </p:spTree>
    <p:extLst>
      <p:ext uri="{BB962C8B-B14F-4D97-AF65-F5344CB8AC3E}">
        <p14:creationId xmlns:p14="http://schemas.microsoft.com/office/powerpoint/2010/main" val="327740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06941-8EF4-4D67-8AF5-56FF9D8AB0EF}"/>
              </a:ext>
            </a:extLst>
          </p:cNvPr>
          <p:cNvSpPr txBox="1"/>
          <p:nvPr/>
        </p:nvSpPr>
        <p:spPr>
          <a:xfrm>
            <a:off x="1047750" y="405493"/>
            <a:ext cx="10258425" cy="2677656"/>
          </a:xfrm>
          <a:prstGeom prst="rect">
            <a:avLst/>
          </a:prstGeom>
          <a:noFill/>
        </p:spPr>
        <p:txBody>
          <a:bodyPr wrap="square" rtlCol="0">
            <a:spAutoFit/>
          </a:bodyPr>
          <a:lstStyle/>
          <a:p>
            <a:r>
              <a:rPr lang="en-IN" sz="7200" dirty="0">
                <a:solidFill>
                  <a:srgbClr val="0000CC"/>
                </a:solidFill>
                <a:latin typeface="Times New Roman" panose="02020603050405020304" pitchFamily="18" charset="0"/>
                <a:cs typeface="Times New Roman" panose="02020603050405020304" pitchFamily="18" charset="0"/>
              </a:rPr>
              <a:t>MANN WHITNEY TEST</a:t>
            </a:r>
          </a:p>
          <a:p>
            <a:endParaRPr lang="en-IN" sz="2400" dirty="0">
              <a:solidFill>
                <a:srgbClr val="0000CC"/>
              </a:solidFill>
            </a:endParaRPr>
          </a:p>
          <a:p>
            <a:endParaRPr lang="en-IN" sz="2400" dirty="0">
              <a:solidFill>
                <a:srgbClr val="0000CC"/>
              </a:solidFill>
            </a:endParaRPr>
          </a:p>
          <a:p>
            <a:endParaRPr lang="en-IN" sz="2400" dirty="0">
              <a:solidFill>
                <a:srgbClr val="0000CC"/>
              </a:solidFill>
            </a:endParaRPr>
          </a:p>
          <a:p>
            <a:endParaRPr lang="en-IN" sz="2400" dirty="0">
              <a:solidFill>
                <a:srgbClr val="0000CC"/>
              </a:solidFill>
            </a:endParaRPr>
          </a:p>
        </p:txBody>
      </p:sp>
      <p:sp>
        <p:nvSpPr>
          <p:cNvPr id="3" name="TextBox 2">
            <a:extLst>
              <a:ext uri="{FF2B5EF4-FFF2-40B4-BE49-F238E27FC236}">
                <a16:creationId xmlns:a16="http://schemas.microsoft.com/office/drawing/2014/main" id="{33E399DB-F3FE-4191-90B8-F620EA4944FD}"/>
              </a:ext>
            </a:extLst>
          </p:cNvPr>
          <p:cNvSpPr txBox="1"/>
          <p:nvPr/>
        </p:nvSpPr>
        <p:spPr>
          <a:xfrm>
            <a:off x="1047750" y="2608179"/>
            <a:ext cx="10639425" cy="24857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 Age </a:t>
            </a:r>
          </a:p>
          <a:p>
            <a:pPr marL="285750" indent="-285750">
              <a:lnSpc>
                <a:spcPct val="150000"/>
              </a:lnSpc>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 BMI</a:t>
            </a:r>
          </a:p>
          <a:p>
            <a:pPr marL="285750" indent="-285750">
              <a:lnSpc>
                <a:spcPct val="150000"/>
              </a:lnSpc>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Profession</a:t>
            </a:r>
          </a:p>
        </p:txBody>
      </p:sp>
    </p:spTree>
    <p:extLst>
      <p:ext uri="{BB962C8B-B14F-4D97-AF65-F5344CB8AC3E}">
        <p14:creationId xmlns:p14="http://schemas.microsoft.com/office/powerpoint/2010/main" val="3328590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CA4BB7-8027-4835-A7C4-9B4051FC5B6A}"/>
              </a:ext>
            </a:extLst>
          </p:cNvPr>
          <p:cNvGraphicFramePr>
            <a:graphicFrameLocks noGrp="1"/>
          </p:cNvGraphicFramePr>
          <p:nvPr>
            <p:extLst>
              <p:ext uri="{D42A27DB-BD31-4B8C-83A1-F6EECF244321}">
                <p14:modId xmlns:p14="http://schemas.microsoft.com/office/powerpoint/2010/main" val="3330563009"/>
              </p:ext>
            </p:extLst>
          </p:nvPr>
        </p:nvGraphicFramePr>
        <p:xfrm>
          <a:off x="2762249" y="3423647"/>
          <a:ext cx="7019924" cy="3161347"/>
        </p:xfrm>
        <a:graphic>
          <a:graphicData uri="http://schemas.openxmlformats.org/drawingml/2006/table">
            <a:tbl>
              <a:tblPr firstRow="1" firstCol="1" bandRow="1">
                <a:tableStyleId>{93296810-A885-4BE3-A3E7-6D5BEEA58F35}</a:tableStyleId>
              </a:tblPr>
              <a:tblGrid>
                <a:gridCol w="3509962">
                  <a:extLst>
                    <a:ext uri="{9D8B030D-6E8A-4147-A177-3AD203B41FA5}">
                      <a16:colId xmlns:a16="http://schemas.microsoft.com/office/drawing/2014/main" val="2253655778"/>
                    </a:ext>
                  </a:extLst>
                </a:gridCol>
                <a:gridCol w="3509962">
                  <a:extLst>
                    <a:ext uri="{9D8B030D-6E8A-4147-A177-3AD203B41FA5}">
                      <a16:colId xmlns:a16="http://schemas.microsoft.com/office/drawing/2014/main" val="2551288467"/>
                    </a:ext>
                  </a:extLst>
                </a:gridCol>
              </a:tblGrid>
              <a:tr h="451621">
                <a:tc>
                  <a:txBody>
                    <a:bodyPr/>
                    <a:lstStyle/>
                    <a:p>
                      <a:pPr>
                        <a:lnSpc>
                          <a:spcPct val="150000"/>
                        </a:lnSpc>
                        <a:spcAft>
                          <a:spcPts val="0"/>
                        </a:spcAft>
                      </a:pPr>
                      <a:r>
                        <a:rPr lang="en-IN" sz="1800" dirty="0">
                          <a:effectLst/>
                        </a:rPr>
                        <a:t>Name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Class limit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1495294"/>
                  </a:ext>
                </a:extLst>
              </a:tr>
              <a:tr h="451621">
                <a:tc>
                  <a:txBody>
                    <a:bodyPr/>
                    <a:lstStyle/>
                    <a:p>
                      <a:pPr>
                        <a:lnSpc>
                          <a:spcPct val="150000"/>
                        </a:lnSpc>
                        <a:spcAft>
                          <a:spcPts val="0"/>
                        </a:spcAft>
                      </a:pPr>
                      <a:r>
                        <a:rPr lang="en-IN" sz="1800" dirty="0">
                          <a:effectLst/>
                        </a:rPr>
                        <a:t>Age1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a:effectLst/>
                        </a:rPr>
                        <a:t>15-24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8016742"/>
                  </a:ext>
                </a:extLst>
              </a:tr>
              <a:tr h="451621">
                <a:tc>
                  <a:txBody>
                    <a:bodyPr/>
                    <a:lstStyle/>
                    <a:p>
                      <a:pPr>
                        <a:lnSpc>
                          <a:spcPct val="150000"/>
                        </a:lnSpc>
                        <a:spcAft>
                          <a:spcPts val="0"/>
                        </a:spcAft>
                      </a:pPr>
                      <a:r>
                        <a:rPr lang="en-IN" sz="1800" dirty="0">
                          <a:effectLst/>
                        </a:rPr>
                        <a:t>Age2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a:effectLst/>
                        </a:rPr>
                        <a:t>25-34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142496"/>
                  </a:ext>
                </a:extLst>
              </a:tr>
              <a:tr h="451621">
                <a:tc>
                  <a:txBody>
                    <a:bodyPr/>
                    <a:lstStyle/>
                    <a:p>
                      <a:pPr>
                        <a:lnSpc>
                          <a:spcPct val="150000"/>
                        </a:lnSpc>
                        <a:spcAft>
                          <a:spcPts val="0"/>
                        </a:spcAft>
                      </a:pPr>
                      <a:r>
                        <a:rPr lang="en-IN" sz="1800" dirty="0">
                          <a:effectLst/>
                        </a:rPr>
                        <a:t>Age3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35-44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409775"/>
                  </a:ext>
                </a:extLst>
              </a:tr>
              <a:tr h="451621">
                <a:tc>
                  <a:txBody>
                    <a:bodyPr/>
                    <a:lstStyle/>
                    <a:p>
                      <a:pPr>
                        <a:lnSpc>
                          <a:spcPct val="150000"/>
                        </a:lnSpc>
                        <a:spcAft>
                          <a:spcPts val="0"/>
                        </a:spcAft>
                      </a:pPr>
                      <a:r>
                        <a:rPr lang="en-IN" sz="1800">
                          <a:effectLst/>
                        </a:rPr>
                        <a:t>Age4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45-54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3972438"/>
                  </a:ext>
                </a:extLst>
              </a:tr>
              <a:tr h="451621">
                <a:tc>
                  <a:txBody>
                    <a:bodyPr/>
                    <a:lstStyle/>
                    <a:p>
                      <a:pPr>
                        <a:lnSpc>
                          <a:spcPct val="150000"/>
                        </a:lnSpc>
                        <a:spcAft>
                          <a:spcPts val="0"/>
                        </a:spcAft>
                      </a:pPr>
                      <a:r>
                        <a:rPr lang="en-IN" sz="1800">
                          <a:effectLst/>
                        </a:rPr>
                        <a:t>Age5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55-64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276588"/>
                  </a:ext>
                </a:extLst>
              </a:tr>
              <a:tr h="451621">
                <a:tc>
                  <a:txBody>
                    <a:bodyPr/>
                    <a:lstStyle/>
                    <a:p>
                      <a:pPr>
                        <a:lnSpc>
                          <a:spcPct val="150000"/>
                        </a:lnSpc>
                        <a:spcAft>
                          <a:spcPts val="0"/>
                        </a:spcAft>
                      </a:pPr>
                      <a:r>
                        <a:rPr lang="en-IN" sz="1800" dirty="0">
                          <a:effectLst/>
                        </a:rPr>
                        <a:t>Age 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65-74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1484856"/>
                  </a:ext>
                </a:extLst>
              </a:tr>
            </a:tbl>
          </a:graphicData>
        </a:graphic>
      </p:graphicFrame>
      <p:sp>
        <p:nvSpPr>
          <p:cNvPr id="3" name="Rectangle 2">
            <a:extLst>
              <a:ext uri="{FF2B5EF4-FFF2-40B4-BE49-F238E27FC236}">
                <a16:creationId xmlns:a16="http://schemas.microsoft.com/office/drawing/2014/main" id="{DDE8E360-6F8D-4765-A4A3-434354068B82}"/>
              </a:ext>
            </a:extLst>
          </p:cNvPr>
          <p:cNvSpPr/>
          <p:nvPr/>
        </p:nvSpPr>
        <p:spPr>
          <a:xfrm>
            <a:off x="-558044" y="0"/>
            <a:ext cx="3139320" cy="769441"/>
          </a:xfrm>
          <a:prstGeom prst="rect">
            <a:avLst/>
          </a:prstGeom>
          <a:noFill/>
        </p:spPr>
        <p:txBody>
          <a:bodyPr wrap="square" lIns="91440" tIns="45720" rIns="91440" bIns="45720">
            <a:spAutoFit/>
          </a:bodyPr>
          <a:lstStyle/>
          <a:p>
            <a:pPr algn="ctr"/>
            <a:r>
              <a:rPr lang="en-US" sz="4400" u="sng" dirty="0">
                <a:ln w="0"/>
                <a:solidFill>
                  <a:srgbClr val="0000CC"/>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Age: </a:t>
            </a:r>
            <a:endParaRPr lang="en-US" sz="4400" b="0" u="sng" cap="none" spc="0" dirty="0">
              <a:ln w="0"/>
              <a:solidFill>
                <a:srgbClr val="0000CC"/>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1A3FF96-7EB3-45DF-ABFC-1DC416BA8418}"/>
              </a:ext>
            </a:extLst>
          </p:cNvPr>
          <p:cNvSpPr txBox="1"/>
          <p:nvPr/>
        </p:nvSpPr>
        <p:spPr>
          <a:xfrm>
            <a:off x="2164399" y="2928287"/>
            <a:ext cx="1671955" cy="400110"/>
          </a:xfrm>
          <a:prstGeom prst="rect">
            <a:avLst/>
          </a:prstGeom>
          <a:noFill/>
        </p:spPr>
        <p:txBody>
          <a:bodyPr wrap="square" rtlCol="0">
            <a:spAutoFit/>
          </a:bodyPr>
          <a:lstStyle/>
          <a:p>
            <a:r>
              <a:rPr lang="en-IN" sz="2000" b="1" dirty="0"/>
              <a:t>         </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9580A4CC-75F5-4C7C-87EC-35D82C7F8EF1}"/>
                  </a:ext>
                </a:extLst>
              </p:cNvPr>
              <p:cNvSpPr/>
              <p:nvPr/>
            </p:nvSpPr>
            <p:spPr>
              <a:xfrm>
                <a:off x="2305048" y="223271"/>
                <a:ext cx="9675458" cy="2803140"/>
              </a:xfrm>
              <a:prstGeom prst="rect">
                <a:avLst/>
              </a:prstGeom>
            </p:spPr>
            <p:txBody>
              <a:bodyPr wrap="square">
                <a:spAutoFit/>
              </a:bodyPr>
              <a:lstStyle/>
              <a:p>
                <a:pPr marL="2286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14:m>
                  <m:oMath xmlns:m="http://schemas.openxmlformats.org/officeDocument/2006/math">
                    <m:sSub>
                      <m:sSubPr>
                        <m:ctrlP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𝒐</m:t>
                        </m:r>
                      </m:sub>
                    </m:sSub>
                  </m:oMath>
                </a14:m>
                <a:r>
                  <a:rPr lang="en-I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There is insignificant difference between  population median Lung  Capacity across different age groups.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𝑽𝒔</m:t>
                    </m:r>
                  </m:oMath>
                </a14:m>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sz="2400"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𝟏</m:t>
                        </m:r>
                      </m:sub>
                    </m:sSub>
                  </m:oMath>
                </a14:m>
                <a:r>
                  <a:rPr lang="en-I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:There is significant difference between population median Lung                Capacity across different age groups.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Rectangle 5">
                <a:extLst>
                  <a:ext uri="{FF2B5EF4-FFF2-40B4-BE49-F238E27FC236}">
                    <a16:creationId xmlns:a16="http://schemas.microsoft.com/office/drawing/2014/main" id="{9580A4CC-75F5-4C7C-87EC-35D82C7F8EF1}"/>
                  </a:ext>
                </a:extLst>
              </p:cNvPr>
              <p:cNvSpPr>
                <a:spLocks noRot="1" noChangeAspect="1" noMove="1" noResize="1" noEditPoints="1" noAdjustHandles="1" noChangeArrowheads="1" noChangeShapeType="1" noTextEdit="1"/>
              </p:cNvSpPr>
              <p:nvPr/>
            </p:nvSpPr>
            <p:spPr>
              <a:xfrm>
                <a:off x="2305048" y="223271"/>
                <a:ext cx="9675458" cy="2803140"/>
              </a:xfrm>
              <a:prstGeom prst="rect">
                <a:avLst/>
              </a:prstGeom>
              <a:blipFill>
                <a:blip r:embed="rId2"/>
                <a:stretch>
                  <a:fillRect l="-945" r="-1008" b="-4139"/>
                </a:stretch>
              </a:blipFill>
            </p:spPr>
            <p:txBody>
              <a:bodyPr/>
              <a:lstStyle/>
              <a:p>
                <a:r>
                  <a:rPr lang="en-IN">
                    <a:noFill/>
                  </a:rPr>
                  <a:t> </a:t>
                </a:r>
              </a:p>
            </p:txBody>
          </p:sp>
        </mc:Fallback>
      </mc:AlternateContent>
    </p:spTree>
    <p:extLst>
      <p:ext uri="{BB962C8B-B14F-4D97-AF65-F5344CB8AC3E}">
        <p14:creationId xmlns:p14="http://schemas.microsoft.com/office/powerpoint/2010/main" val="1399923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A1637E8-44ED-4125-953B-F5B6F71AF95B}"/>
              </a:ext>
            </a:extLst>
          </p:cNvPr>
          <p:cNvSpPr>
            <a:spLocks noChangeArrowheads="1"/>
          </p:cNvSpPr>
          <p:nvPr/>
        </p:nvSpPr>
        <p:spPr bwMode="auto">
          <a:xfrm>
            <a:off x="741891" y="384720"/>
            <a:ext cx="131228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5A9041F-3B6B-4684-99BA-B872CC10D369}"/>
                  </a:ext>
                </a:extLst>
              </p:cNvPr>
              <p:cNvGraphicFramePr>
                <a:graphicFrameLocks noGrp="1"/>
              </p:cNvGraphicFramePr>
              <p:nvPr>
                <p:extLst>
                  <p:ext uri="{D42A27DB-BD31-4B8C-83A1-F6EECF244321}">
                    <p14:modId xmlns:p14="http://schemas.microsoft.com/office/powerpoint/2010/main" val="3259882411"/>
                  </p:ext>
                </p:extLst>
              </p:nvPr>
            </p:nvGraphicFramePr>
            <p:xfrm>
              <a:off x="944033" y="373111"/>
              <a:ext cx="10303933" cy="5879600"/>
            </p:xfrm>
            <a:graphic>
              <a:graphicData uri="http://schemas.openxmlformats.org/drawingml/2006/table">
                <a:tbl>
                  <a:tblPr firstRow="1" firstCol="1" bandRow="1">
                    <a:tableStyleId>{C4B1156A-380E-4F78-BDF5-A606A8083BF9}</a:tableStyleId>
                  </a:tblPr>
                  <a:tblGrid>
                    <a:gridCol w="2618269">
                      <a:extLst>
                        <a:ext uri="{9D8B030D-6E8A-4147-A177-3AD203B41FA5}">
                          <a16:colId xmlns:a16="http://schemas.microsoft.com/office/drawing/2014/main" val="917353936"/>
                        </a:ext>
                      </a:extLst>
                    </a:gridCol>
                    <a:gridCol w="2543167">
                      <a:extLst>
                        <a:ext uri="{9D8B030D-6E8A-4147-A177-3AD203B41FA5}">
                          <a16:colId xmlns:a16="http://schemas.microsoft.com/office/drawing/2014/main" val="2933293861"/>
                        </a:ext>
                      </a:extLst>
                    </a:gridCol>
                    <a:gridCol w="2580228">
                      <a:extLst>
                        <a:ext uri="{9D8B030D-6E8A-4147-A177-3AD203B41FA5}">
                          <a16:colId xmlns:a16="http://schemas.microsoft.com/office/drawing/2014/main" val="1292164314"/>
                        </a:ext>
                      </a:extLst>
                    </a:gridCol>
                    <a:gridCol w="2562269">
                      <a:extLst>
                        <a:ext uri="{9D8B030D-6E8A-4147-A177-3AD203B41FA5}">
                          <a16:colId xmlns:a16="http://schemas.microsoft.com/office/drawing/2014/main" val="2513560913"/>
                        </a:ext>
                      </a:extLst>
                    </a:gridCol>
                  </a:tblGrid>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Class combination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Test statistic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P value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Decision for </a:t>
                          </a:r>
                          <a14:m>
                            <m:oMath xmlns:m="http://schemas.openxmlformats.org/officeDocument/2006/math">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𝐇</m:t>
                                  </m:r>
                                </m:e>
                                <m:sub>
                                  <m:r>
                                    <a:rPr lang="en-IN" sz="1800">
                                      <a:effectLst/>
                                      <a:latin typeface="Cambria Math" panose="02040503050406030204" pitchFamily="18" charset="0"/>
                                    </a:rPr>
                                    <m:t>𝒐</m:t>
                                  </m:r>
                                </m:sub>
                              </m:sSub>
                            </m:oMath>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6427310"/>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Age1, Age2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2872.5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0.441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6414543"/>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Age1, Age3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3378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0.1763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1210277"/>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3533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0.000505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5937067"/>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Age5</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1808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0.01055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2556359"/>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Age6</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926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0.03645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745284"/>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Age3</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2043.5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0.0456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9500168"/>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2167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2.551e-05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5155760"/>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Age5</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1102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0.001398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7688229"/>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Age6</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571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0.006106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7089983"/>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Age3,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1751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0.04172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2673324"/>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Age3, Age5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909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0.09949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8109505"/>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Age3,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455.5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0.2011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587675"/>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Age4, Age5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627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0.8049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5842273"/>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Age4,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326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0.9932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7402812"/>
                      </a:ext>
                    </a:extLst>
                  </a:tr>
                  <a:tr h="272493">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Age5,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179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0.7767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570314"/>
                      </a:ext>
                    </a:extLst>
                  </a:tr>
                </a:tbl>
              </a:graphicData>
            </a:graphic>
          </p:graphicFrame>
        </mc:Choice>
        <mc:Fallback xmlns="">
          <p:graphicFrame>
            <p:nvGraphicFramePr>
              <p:cNvPr id="5" name="Table 4">
                <a:extLst>
                  <a:ext uri="{FF2B5EF4-FFF2-40B4-BE49-F238E27FC236}">
                    <a16:creationId xmlns:a16="http://schemas.microsoft.com/office/drawing/2014/main" id="{55A9041F-3B6B-4684-99BA-B872CC10D369}"/>
                  </a:ext>
                </a:extLst>
              </p:cNvPr>
              <p:cNvGraphicFramePr>
                <a:graphicFrameLocks noGrp="1"/>
              </p:cNvGraphicFramePr>
              <p:nvPr>
                <p:extLst>
                  <p:ext uri="{D42A27DB-BD31-4B8C-83A1-F6EECF244321}">
                    <p14:modId xmlns:p14="http://schemas.microsoft.com/office/powerpoint/2010/main" val="3259882411"/>
                  </p:ext>
                </p:extLst>
              </p:nvPr>
            </p:nvGraphicFramePr>
            <p:xfrm>
              <a:off x="944033" y="373111"/>
              <a:ext cx="10303933" cy="5879600"/>
            </p:xfrm>
            <a:graphic>
              <a:graphicData uri="http://schemas.openxmlformats.org/drawingml/2006/table">
                <a:tbl>
                  <a:tblPr firstRow="1" firstCol="1" bandRow="1">
                    <a:tableStyleId>{C4B1156A-380E-4F78-BDF5-A606A8083BF9}</a:tableStyleId>
                  </a:tblPr>
                  <a:tblGrid>
                    <a:gridCol w="2618269">
                      <a:extLst>
                        <a:ext uri="{9D8B030D-6E8A-4147-A177-3AD203B41FA5}">
                          <a16:colId xmlns:a16="http://schemas.microsoft.com/office/drawing/2014/main" val="917353936"/>
                        </a:ext>
                      </a:extLst>
                    </a:gridCol>
                    <a:gridCol w="2543167">
                      <a:extLst>
                        <a:ext uri="{9D8B030D-6E8A-4147-A177-3AD203B41FA5}">
                          <a16:colId xmlns:a16="http://schemas.microsoft.com/office/drawing/2014/main" val="2933293861"/>
                        </a:ext>
                      </a:extLst>
                    </a:gridCol>
                    <a:gridCol w="2580228">
                      <a:extLst>
                        <a:ext uri="{9D8B030D-6E8A-4147-A177-3AD203B41FA5}">
                          <a16:colId xmlns:a16="http://schemas.microsoft.com/office/drawing/2014/main" val="1292164314"/>
                        </a:ext>
                      </a:extLst>
                    </a:gridCol>
                    <a:gridCol w="2562269">
                      <a:extLst>
                        <a:ext uri="{9D8B030D-6E8A-4147-A177-3AD203B41FA5}">
                          <a16:colId xmlns:a16="http://schemas.microsoft.com/office/drawing/2014/main" val="2513560913"/>
                        </a:ext>
                      </a:extLst>
                    </a:gridCol>
                  </a:tblGrid>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Class combination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Test statistic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P value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302138" t="-1667" r="-475" b="-1548333"/>
                          </a:stretch>
                        </a:blipFill>
                      </a:tcPr>
                    </a:tc>
                    <a:extLst>
                      <a:ext uri="{0D108BD9-81ED-4DB2-BD59-A6C34878D82A}">
                        <a16:rowId xmlns:a16="http://schemas.microsoft.com/office/drawing/2014/main" val="4056427310"/>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Age1, Age2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2872.5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0.441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6414543"/>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Age1, Age3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3378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0.1763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1210277"/>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3533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0.000505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5937067"/>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Age5</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1808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0.01055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2556359"/>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Age1, Age6</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926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0.03645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745284"/>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Age3</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2043.5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0.0456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9500168"/>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2167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2.551e-05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5155760"/>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Age5</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1102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0.001398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7688229"/>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Age2, Age6</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571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0.006106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7089983"/>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Age3, Age4</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1751</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0.04172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2673324"/>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Age3, Age5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909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0.09949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8109505"/>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Age3,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455.5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0.2011</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587675"/>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Age4, Age5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627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0.8049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5842273"/>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Age4,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326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0.9932</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7402812"/>
                      </a:ext>
                    </a:extLst>
                  </a:tr>
                  <a:tr h="3674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Age5, Age6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179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0.7767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570314"/>
                      </a:ext>
                    </a:extLst>
                  </a:tr>
                </a:tbl>
              </a:graphicData>
            </a:graphic>
          </p:graphicFrame>
        </mc:Fallback>
      </mc:AlternateContent>
      <p:sp>
        <p:nvSpPr>
          <p:cNvPr id="6" name="Rectangle 5">
            <a:extLst>
              <a:ext uri="{FF2B5EF4-FFF2-40B4-BE49-F238E27FC236}">
                <a16:creationId xmlns:a16="http://schemas.microsoft.com/office/drawing/2014/main" id="{E2659785-09F3-4315-A23D-EA544061C6AE}"/>
              </a:ext>
            </a:extLst>
          </p:cNvPr>
          <p:cNvSpPr/>
          <p:nvPr/>
        </p:nvSpPr>
        <p:spPr>
          <a:xfrm>
            <a:off x="296502" y="0"/>
            <a:ext cx="5570756" cy="769441"/>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rgbClr val="0000CC"/>
                </a:solidFill>
              </a:rPr>
              <a:t>                                          </a:t>
            </a:r>
            <a:endParaRPr lang="en-US" sz="4400" b="1" cap="none" spc="0" dirty="0">
              <a:ln w="13462">
                <a:solidFill>
                  <a:schemeClr val="bg1"/>
                </a:solidFill>
                <a:prstDash val="solid"/>
              </a:ln>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746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6849BA-227D-46BD-A983-0404F562F49B}"/>
              </a:ext>
            </a:extLst>
          </p:cNvPr>
          <p:cNvGraphicFramePr>
            <a:graphicFrameLocks noGrp="1"/>
          </p:cNvGraphicFramePr>
          <p:nvPr>
            <p:extLst>
              <p:ext uri="{D42A27DB-BD31-4B8C-83A1-F6EECF244321}">
                <p14:modId xmlns:p14="http://schemas.microsoft.com/office/powerpoint/2010/main" val="3503366163"/>
              </p:ext>
            </p:extLst>
          </p:nvPr>
        </p:nvGraphicFramePr>
        <p:xfrm>
          <a:off x="1171575" y="2558604"/>
          <a:ext cx="9496426" cy="3779142"/>
        </p:xfrm>
        <a:graphic>
          <a:graphicData uri="http://schemas.openxmlformats.org/drawingml/2006/table">
            <a:tbl>
              <a:tblPr firstRow="1" firstCol="1" bandRow="1">
                <a:tableStyleId>{C4B1156A-380E-4F78-BDF5-A606A8083BF9}</a:tableStyleId>
              </a:tblPr>
              <a:tblGrid>
                <a:gridCol w="4748213">
                  <a:extLst>
                    <a:ext uri="{9D8B030D-6E8A-4147-A177-3AD203B41FA5}">
                      <a16:colId xmlns:a16="http://schemas.microsoft.com/office/drawing/2014/main" val="2759631599"/>
                    </a:ext>
                  </a:extLst>
                </a:gridCol>
                <a:gridCol w="4748213">
                  <a:extLst>
                    <a:ext uri="{9D8B030D-6E8A-4147-A177-3AD203B41FA5}">
                      <a16:colId xmlns:a16="http://schemas.microsoft.com/office/drawing/2014/main" val="963978312"/>
                    </a:ext>
                  </a:extLst>
                </a:gridCol>
              </a:tblGrid>
              <a:tr h="629857">
                <a:tc>
                  <a:txBody>
                    <a:bodyPr/>
                    <a:lstStyle/>
                    <a:p>
                      <a:pPr>
                        <a:lnSpc>
                          <a:spcPct val="150000"/>
                        </a:lnSpc>
                        <a:spcAft>
                          <a:spcPts val="0"/>
                        </a:spcAft>
                      </a:pPr>
                      <a:r>
                        <a:rPr lang="en-IN" sz="1800" dirty="0">
                          <a:effectLst/>
                        </a:rPr>
                        <a:t>Name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Class limit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8285176"/>
                  </a:ext>
                </a:extLst>
              </a:tr>
              <a:tr h="629857">
                <a:tc>
                  <a:txBody>
                    <a:bodyPr/>
                    <a:lstStyle/>
                    <a:p>
                      <a:pPr>
                        <a:lnSpc>
                          <a:spcPct val="150000"/>
                        </a:lnSpc>
                        <a:spcAft>
                          <a:spcPts val="0"/>
                        </a:spcAft>
                      </a:pPr>
                      <a:r>
                        <a:rPr lang="en-IN" sz="1800" dirty="0">
                          <a:effectLst/>
                        </a:rPr>
                        <a:t>BMI1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14-19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6761741"/>
                  </a:ext>
                </a:extLst>
              </a:tr>
              <a:tr h="629857">
                <a:tc>
                  <a:txBody>
                    <a:bodyPr/>
                    <a:lstStyle/>
                    <a:p>
                      <a:pPr>
                        <a:lnSpc>
                          <a:spcPct val="150000"/>
                        </a:lnSpc>
                        <a:spcAft>
                          <a:spcPts val="0"/>
                        </a:spcAft>
                      </a:pPr>
                      <a:r>
                        <a:rPr lang="en-IN" sz="1800" dirty="0">
                          <a:effectLst/>
                        </a:rPr>
                        <a:t>BMI2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a:effectLst/>
                        </a:rPr>
                        <a:t>20-25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9045677"/>
                  </a:ext>
                </a:extLst>
              </a:tr>
              <a:tr h="629857">
                <a:tc>
                  <a:txBody>
                    <a:bodyPr/>
                    <a:lstStyle/>
                    <a:p>
                      <a:pPr>
                        <a:lnSpc>
                          <a:spcPct val="150000"/>
                        </a:lnSpc>
                        <a:spcAft>
                          <a:spcPts val="0"/>
                        </a:spcAft>
                      </a:pPr>
                      <a:r>
                        <a:rPr lang="en-IN" sz="1800" dirty="0">
                          <a:effectLst/>
                        </a:rPr>
                        <a:t>BMI3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26-31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8630170"/>
                  </a:ext>
                </a:extLst>
              </a:tr>
              <a:tr h="629857">
                <a:tc>
                  <a:txBody>
                    <a:bodyPr/>
                    <a:lstStyle/>
                    <a:p>
                      <a:pPr>
                        <a:lnSpc>
                          <a:spcPct val="150000"/>
                        </a:lnSpc>
                        <a:spcAft>
                          <a:spcPts val="0"/>
                        </a:spcAft>
                      </a:pPr>
                      <a:r>
                        <a:rPr lang="en-IN" sz="1800">
                          <a:effectLst/>
                        </a:rPr>
                        <a:t>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32-37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8896230"/>
                  </a:ext>
                </a:extLst>
              </a:tr>
              <a:tr h="629857">
                <a:tc>
                  <a:txBody>
                    <a:bodyPr/>
                    <a:lstStyle/>
                    <a:p>
                      <a:pPr>
                        <a:lnSpc>
                          <a:spcPct val="150000"/>
                        </a:lnSpc>
                        <a:spcAft>
                          <a:spcPts val="0"/>
                        </a:spcAft>
                      </a:pPr>
                      <a:r>
                        <a:rPr lang="en-IN" sz="1800" dirty="0">
                          <a:effectLst/>
                        </a:rPr>
                        <a:t>BMI5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IN" sz="1800" dirty="0">
                          <a:effectLst/>
                        </a:rPr>
                        <a:t>38-43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4485"/>
                  </a:ext>
                </a:extLst>
              </a:tr>
            </a:tbl>
          </a:graphicData>
        </a:graphic>
      </p:graphicFrame>
      <p:sp>
        <p:nvSpPr>
          <p:cNvPr id="5" name="TextBox 4">
            <a:extLst>
              <a:ext uri="{FF2B5EF4-FFF2-40B4-BE49-F238E27FC236}">
                <a16:creationId xmlns:a16="http://schemas.microsoft.com/office/drawing/2014/main" id="{1D188EA9-8C90-4590-A314-7EFD6E8C8E13}"/>
              </a:ext>
            </a:extLst>
          </p:cNvPr>
          <p:cNvSpPr txBox="1"/>
          <p:nvPr/>
        </p:nvSpPr>
        <p:spPr>
          <a:xfrm>
            <a:off x="-85725" y="0"/>
            <a:ext cx="3467100" cy="769441"/>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 </a:t>
            </a:r>
            <a:r>
              <a:rPr lang="en-IN" sz="4400" b="1" dirty="0">
                <a:solidFill>
                  <a:srgbClr val="0000CC"/>
                </a:solidFill>
                <a:latin typeface="Times New Roman" panose="02020603050405020304" pitchFamily="18" charset="0"/>
                <a:cs typeface="Times New Roman" panose="02020603050405020304" pitchFamily="18" charset="0"/>
              </a:rPr>
              <a:t>BMI</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C550E97-5BCE-498C-9878-E5498BCE46E5}"/>
                  </a:ext>
                </a:extLst>
              </p:cNvPr>
              <p:cNvSpPr/>
              <p:nvPr/>
            </p:nvSpPr>
            <p:spPr>
              <a:xfrm>
                <a:off x="2714627" y="146980"/>
                <a:ext cx="7689006" cy="2125390"/>
              </a:xfrm>
              <a:prstGeom prst="rect">
                <a:avLst/>
              </a:prstGeom>
            </p:spPr>
            <p:txBody>
              <a:bodyPr wrap="square">
                <a:spAutoFit/>
              </a:bodyPr>
              <a:lstStyle/>
              <a:p>
                <a:pPr marL="2286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14:m>
                  <m:oMath xmlns:m="http://schemas.openxmlformats.org/officeDocument/2006/math">
                    <m:sSub>
                      <m:sSubPr>
                        <m:ctrlP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𝒐</m:t>
                        </m:r>
                      </m:sub>
                    </m:sSub>
                  </m:oMath>
                </a14:m>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There is insignificant difference between population median Lung      Capacity across different BMI groups.</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4572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𝑽𝒔</m:t>
                    </m:r>
                  </m:oMath>
                </a14:m>
                <a:endParaRPr lang="en-IN" b="1" dirty="0">
                  <a:latin typeface="Calibri" panose="020F0502020204030204" pitchFamily="34" charset="0"/>
                  <a:ea typeface="Calibri" panose="020F0502020204030204" pitchFamily="34" charset="0"/>
                  <a:cs typeface="Times New Roman" panose="02020603050405020304" pitchFamily="18" charset="0"/>
                </a:endParaRPr>
              </a:p>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𝟏</m:t>
                        </m:r>
                      </m:sub>
                    </m:sSub>
                  </m:oMath>
                </a14:m>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:There is significant difference between population median Lung                Capacity across different BMI groups.</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angle 3">
                <a:extLst>
                  <a:ext uri="{FF2B5EF4-FFF2-40B4-BE49-F238E27FC236}">
                    <a16:creationId xmlns:a16="http://schemas.microsoft.com/office/drawing/2014/main" id="{1C550E97-5BCE-498C-9878-E5498BCE46E5}"/>
                  </a:ext>
                </a:extLst>
              </p:cNvPr>
              <p:cNvSpPr>
                <a:spLocks noRot="1" noChangeAspect="1" noMove="1" noResize="1" noEditPoints="1" noAdjustHandles="1" noChangeArrowheads="1" noChangeShapeType="1" noTextEdit="1"/>
              </p:cNvSpPr>
              <p:nvPr/>
            </p:nvSpPr>
            <p:spPr>
              <a:xfrm>
                <a:off x="2714627" y="146980"/>
                <a:ext cx="7689006" cy="2125390"/>
              </a:xfrm>
              <a:prstGeom prst="rect">
                <a:avLst/>
              </a:prstGeom>
              <a:blipFill>
                <a:blip r:embed="rId2"/>
                <a:stretch>
                  <a:fillRect l="-634" r="-634" b="-3438"/>
                </a:stretch>
              </a:blipFill>
            </p:spPr>
            <p:txBody>
              <a:bodyPr/>
              <a:lstStyle/>
              <a:p>
                <a:r>
                  <a:rPr lang="en-IN">
                    <a:noFill/>
                  </a:rPr>
                  <a:t> </a:t>
                </a:r>
              </a:p>
            </p:txBody>
          </p:sp>
        </mc:Fallback>
      </mc:AlternateContent>
    </p:spTree>
    <p:extLst>
      <p:ext uri="{BB962C8B-B14F-4D97-AF65-F5344CB8AC3E}">
        <p14:creationId xmlns:p14="http://schemas.microsoft.com/office/powerpoint/2010/main" val="145290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7BDA0A7-C0FB-43A0-AA25-B8512DE0B192}"/>
                  </a:ext>
                </a:extLst>
              </p:cNvPr>
              <p:cNvGraphicFramePr>
                <a:graphicFrameLocks noGrp="1"/>
              </p:cNvGraphicFramePr>
              <p:nvPr>
                <p:extLst>
                  <p:ext uri="{D42A27DB-BD31-4B8C-83A1-F6EECF244321}">
                    <p14:modId xmlns:p14="http://schemas.microsoft.com/office/powerpoint/2010/main" val="3533915148"/>
                  </p:ext>
                </p:extLst>
              </p:nvPr>
            </p:nvGraphicFramePr>
            <p:xfrm>
              <a:off x="762000" y="695325"/>
              <a:ext cx="10629900" cy="5478234"/>
            </p:xfrm>
            <a:graphic>
              <a:graphicData uri="http://schemas.openxmlformats.org/drawingml/2006/table">
                <a:tbl>
                  <a:tblPr firstRow="1" firstCol="1" bandRow="1">
                    <a:tableStyleId>{93296810-A885-4BE3-A3E7-6D5BEEA58F35}</a:tableStyleId>
                  </a:tblPr>
                  <a:tblGrid>
                    <a:gridCol w="2657475">
                      <a:extLst>
                        <a:ext uri="{9D8B030D-6E8A-4147-A177-3AD203B41FA5}">
                          <a16:colId xmlns:a16="http://schemas.microsoft.com/office/drawing/2014/main" val="3933162151"/>
                        </a:ext>
                      </a:extLst>
                    </a:gridCol>
                    <a:gridCol w="2657475">
                      <a:extLst>
                        <a:ext uri="{9D8B030D-6E8A-4147-A177-3AD203B41FA5}">
                          <a16:colId xmlns:a16="http://schemas.microsoft.com/office/drawing/2014/main" val="1191366879"/>
                        </a:ext>
                      </a:extLst>
                    </a:gridCol>
                    <a:gridCol w="2657475">
                      <a:extLst>
                        <a:ext uri="{9D8B030D-6E8A-4147-A177-3AD203B41FA5}">
                          <a16:colId xmlns:a16="http://schemas.microsoft.com/office/drawing/2014/main" val="1723699072"/>
                        </a:ext>
                      </a:extLst>
                    </a:gridCol>
                    <a:gridCol w="2657475">
                      <a:extLst>
                        <a:ext uri="{9D8B030D-6E8A-4147-A177-3AD203B41FA5}">
                          <a16:colId xmlns:a16="http://schemas.microsoft.com/office/drawing/2014/main" val="3847642047"/>
                        </a:ext>
                      </a:extLst>
                    </a:gridCol>
                  </a:tblGrid>
                  <a:tr h="800100">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Class combination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Test statistic</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P value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Decision for  </a:t>
                          </a:r>
                          <a14:m>
                            <m:oMath xmlns:m="http://schemas.openxmlformats.org/officeDocument/2006/math">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𝐇</m:t>
                                  </m:r>
                                </m:e>
                                <m:sub>
                                  <m:r>
                                    <a:rPr lang="en-IN" sz="1800">
                                      <a:effectLst/>
                                      <a:latin typeface="Cambria Math" panose="02040503050406030204" pitchFamily="18" charset="0"/>
                                    </a:rPr>
                                    <m:t>𝒐</m:t>
                                  </m:r>
                                </m:sub>
                              </m:sSub>
                            </m:oMath>
                          </a14:m>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7617068"/>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BMI1, BMI2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3543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0.9788</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1131517"/>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BMI1, BMI3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1444.5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0.6432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8720381"/>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BMI1,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242.5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0.6431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1699435"/>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BMI2, BMI3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4326.5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0.4713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2403455"/>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BMI2,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730.5</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0.5501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690636"/>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BMI3,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267</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0.7826</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26572"/>
                      </a:ext>
                    </a:extLst>
                  </a:tr>
                </a:tbl>
              </a:graphicData>
            </a:graphic>
          </p:graphicFrame>
        </mc:Choice>
        <mc:Fallback xmlns="">
          <p:graphicFrame>
            <p:nvGraphicFramePr>
              <p:cNvPr id="2" name="Table 1">
                <a:extLst>
                  <a:ext uri="{FF2B5EF4-FFF2-40B4-BE49-F238E27FC236}">
                    <a16:creationId xmlns:a16="http://schemas.microsoft.com/office/drawing/2014/main" id="{D7BDA0A7-C0FB-43A0-AA25-B8512DE0B192}"/>
                  </a:ext>
                </a:extLst>
              </p:cNvPr>
              <p:cNvGraphicFramePr>
                <a:graphicFrameLocks noGrp="1"/>
              </p:cNvGraphicFramePr>
              <p:nvPr>
                <p:extLst>
                  <p:ext uri="{D42A27DB-BD31-4B8C-83A1-F6EECF244321}">
                    <p14:modId xmlns:p14="http://schemas.microsoft.com/office/powerpoint/2010/main" val="3533915148"/>
                  </p:ext>
                </p:extLst>
              </p:nvPr>
            </p:nvGraphicFramePr>
            <p:xfrm>
              <a:off x="762000" y="695325"/>
              <a:ext cx="10629900" cy="5478234"/>
            </p:xfrm>
            <a:graphic>
              <a:graphicData uri="http://schemas.openxmlformats.org/drawingml/2006/table">
                <a:tbl>
                  <a:tblPr firstRow="1" firstCol="1" bandRow="1">
                    <a:tableStyleId>{93296810-A885-4BE3-A3E7-6D5BEEA58F35}</a:tableStyleId>
                  </a:tblPr>
                  <a:tblGrid>
                    <a:gridCol w="2657475">
                      <a:extLst>
                        <a:ext uri="{9D8B030D-6E8A-4147-A177-3AD203B41FA5}">
                          <a16:colId xmlns:a16="http://schemas.microsoft.com/office/drawing/2014/main" val="3933162151"/>
                        </a:ext>
                      </a:extLst>
                    </a:gridCol>
                    <a:gridCol w="2657475">
                      <a:extLst>
                        <a:ext uri="{9D8B030D-6E8A-4147-A177-3AD203B41FA5}">
                          <a16:colId xmlns:a16="http://schemas.microsoft.com/office/drawing/2014/main" val="1191366879"/>
                        </a:ext>
                      </a:extLst>
                    </a:gridCol>
                    <a:gridCol w="2657475">
                      <a:extLst>
                        <a:ext uri="{9D8B030D-6E8A-4147-A177-3AD203B41FA5}">
                          <a16:colId xmlns:a16="http://schemas.microsoft.com/office/drawing/2014/main" val="1723699072"/>
                        </a:ext>
                      </a:extLst>
                    </a:gridCol>
                    <a:gridCol w="2657475">
                      <a:extLst>
                        <a:ext uri="{9D8B030D-6E8A-4147-A177-3AD203B41FA5}">
                          <a16:colId xmlns:a16="http://schemas.microsoft.com/office/drawing/2014/main" val="3847642047"/>
                        </a:ext>
                      </a:extLst>
                    </a:gridCol>
                  </a:tblGrid>
                  <a:tr h="800100">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Class combination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Test statistic</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P value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300459" t="-763" r="-917" b="-587786"/>
                          </a:stretch>
                        </a:blipFill>
                      </a:tcPr>
                    </a:tc>
                    <a:extLst>
                      <a:ext uri="{0D108BD9-81ED-4DB2-BD59-A6C34878D82A}">
                        <a16:rowId xmlns:a16="http://schemas.microsoft.com/office/drawing/2014/main" val="3417617068"/>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BMI1, BMI2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3543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0.9788</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1131517"/>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BMI1, BMI3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1444.5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0.6432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8720381"/>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BMI1,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242.5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0.6431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1699435"/>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BMI2, BMI3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4326.5</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0.4713</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Accept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2403455"/>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BMI2,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730.5</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0.5501</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690636"/>
                      </a:ext>
                    </a:extLst>
                  </a:tr>
                  <a:tr h="77968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BMI3, BMI4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267</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a:effectLst/>
                            </a:rPr>
                            <a:t>0.7826</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effectLst/>
                            </a:rPr>
                            <a:t>Accept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26572"/>
                      </a:ext>
                    </a:extLst>
                  </a:tr>
                </a:tbl>
              </a:graphicData>
            </a:graphic>
          </p:graphicFrame>
        </mc:Fallback>
      </mc:AlternateContent>
      <p:sp>
        <p:nvSpPr>
          <p:cNvPr id="5" name="Rectangle 4">
            <a:extLst>
              <a:ext uri="{FF2B5EF4-FFF2-40B4-BE49-F238E27FC236}">
                <a16:creationId xmlns:a16="http://schemas.microsoft.com/office/drawing/2014/main" id="{E6B54750-43FA-4CFD-BCAF-35C71A78EDCF}"/>
              </a:ext>
            </a:extLst>
          </p:cNvPr>
          <p:cNvSpPr/>
          <p:nvPr/>
        </p:nvSpPr>
        <p:spPr>
          <a:xfrm>
            <a:off x="301300" y="427848"/>
            <a:ext cx="9943712" cy="769441"/>
          </a:xfrm>
          <a:prstGeom prst="rect">
            <a:avLst/>
          </a:prstGeom>
          <a:noFill/>
        </p:spPr>
        <p:txBody>
          <a:bodyPr wrap="squar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endParaRPr lang="en-US" sz="4400" b="1" u="sng" cap="none" spc="0" dirty="0">
              <a:ln w="13462">
                <a:solidFill>
                  <a:schemeClr val="bg1"/>
                </a:solidFill>
                <a:prstDash val="solid"/>
              </a:ln>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28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06C6987-A67D-4295-A33C-9C4D0DEFF69F}"/>
                  </a:ext>
                </a:extLst>
              </p:cNvPr>
              <p:cNvGraphicFramePr>
                <a:graphicFrameLocks noGrp="1"/>
              </p:cNvGraphicFramePr>
              <p:nvPr>
                <p:extLst>
                  <p:ext uri="{D42A27DB-BD31-4B8C-83A1-F6EECF244321}">
                    <p14:modId xmlns:p14="http://schemas.microsoft.com/office/powerpoint/2010/main" val="1077154167"/>
                  </p:ext>
                </p:extLst>
              </p:nvPr>
            </p:nvGraphicFramePr>
            <p:xfrm>
              <a:off x="885824" y="2156964"/>
              <a:ext cx="10009997" cy="4515269"/>
            </p:xfrm>
            <a:graphic>
              <a:graphicData uri="http://schemas.openxmlformats.org/drawingml/2006/table">
                <a:tbl>
                  <a:tblPr firstRow="1" firstCol="1" bandRow="1">
                    <a:tableStyleId>{C4B1156A-380E-4F78-BDF5-A606A8083BF9}</a:tableStyleId>
                  </a:tblPr>
                  <a:tblGrid>
                    <a:gridCol w="2660347">
                      <a:extLst>
                        <a:ext uri="{9D8B030D-6E8A-4147-A177-3AD203B41FA5}">
                          <a16:colId xmlns:a16="http://schemas.microsoft.com/office/drawing/2014/main" val="313303442"/>
                        </a:ext>
                      </a:extLst>
                    </a:gridCol>
                    <a:gridCol w="2320942">
                      <a:extLst>
                        <a:ext uri="{9D8B030D-6E8A-4147-A177-3AD203B41FA5}">
                          <a16:colId xmlns:a16="http://schemas.microsoft.com/office/drawing/2014/main" val="2110319692"/>
                        </a:ext>
                      </a:extLst>
                    </a:gridCol>
                    <a:gridCol w="2510288">
                      <a:extLst>
                        <a:ext uri="{9D8B030D-6E8A-4147-A177-3AD203B41FA5}">
                          <a16:colId xmlns:a16="http://schemas.microsoft.com/office/drawing/2014/main" val="1380589894"/>
                        </a:ext>
                      </a:extLst>
                    </a:gridCol>
                    <a:gridCol w="2518420">
                      <a:extLst>
                        <a:ext uri="{9D8B030D-6E8A-4147-A177-3AD203B41FA5}">
                          <a16:colId xmlns:a16="http://schemas.microsoft.com/office/drawing/2014/main" val="1759188531"/>
                        </a:ext>
                      </a:extLst>
                    </a:gridCol>
                  </a:tblGrid>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Class combination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Test statistic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P value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Decision for  </a:t>
                          </a:r>
                          <a14:m>
                            <m:oMath xmlns:m="http://schemas.openxmlformats.org/officeDocument/2006/math">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𝐇</m:t>
                                  </m:r>
                                </m:e>
                                <m:sub>
                                  <m:r>
                                    <a:rPr lang="en-IN" sz="1800">
                                      <a:effectLst/>
                                      <a:latin typeface="Cambria Math" panose="02040503050406030204" pitchFamily="18" charset="0"/>
                                    </a:rPr>
                                    <m:t>𝒐</m:t>
                                  </m:r>
                                </m:sub>
                              </m:sSub>
                            </m:oMath>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98107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Job, business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941.5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0.09564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807763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Job, Housewife</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3697.5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0.001077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931271"/>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Job, Retired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1265.5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0.05645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96138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Job, Student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5897.5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0.1933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70028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Business, Housewife</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546.5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0.001746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2810785"/>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Business, Retired</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188.5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0.0184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7199330"/>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Business, Student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960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0.4116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574600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Housewife, Retired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267.5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0.8125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0277390"/>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Housewife, Student</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1122.5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0.0001773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69545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Retired, Student</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422.5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0.02818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7420443"/>
                      </a:ext>
                    </a:extLst>
                  </a:tr>
                </a:tbl>
              </a:graphicData>
            </a:graphic>
          </p:graphicFrame>
        </mc:Choice>
        <mc:Fallback xmlns="">
          <p:graphicFrame>
            <p:nvGraphicFramePr>
              <p:cNvPr id="2" name="Table 1">
                <a:extLst>
                  <a:ext uri="{FF2B5EF4-FFF2-40B4-BE49-F238E27FC236}">
                    <a16:creationId xmlns:a16="http://schemas.microsoft.com/office/drawing/2014/main" id="{506C6987-A67D-4295-A33C-9C4D0DEFF69F}"/>
                  </a:ext>
                </a:extLst>
              </p:cNvPr>
              <p:cNvGraphicFramePr>
                <a:graphicFrameLocks noGrp="1"/>
              </p:cNvGraphicFramePr>
              <p:nvPr>
                <p:extLst>
                  <p:ext uri="{D42A27DB-BD31-4B8C-83A1-F6EECF244321}">
                    <p14:modId xmlns:p14="http://schemas.microsoft.com/office/powerpoint/2010/main" val="1077154167"/>
                  </p:ext>
                </p:extLst>
              </p:nvPr>
            </p:nvGraphicFramePr>
            <p:xfrm>
              <a:off x="885824" y="2156964"/>
              <a:ext cx="10009997" cy="4515269"/>
            </p:xfrm>
            <a:graphic>
              <a:graphicData uri="http://schemas.openxmlformats.org/drawingml/2006/table">
                <a:tbl>
                  <a:tblPr firstRow="1" firstCol="1" bandRow="1">
                    <a:tableStyleId>{C4B1156A-380E-4F78-BDF5-A606A8083BF9}</a:tableStyleId>
                  </a:tblPr>
                  <a:tblGrid>
                    <a:gridCol w="2660347">
                      <a:extLst>
                        <a:ext uri="{9D8B030D-6E8A-4147-A177-3AD203B41FA5}">
                          <a16:colId xmlns:a16="http://schemas.microsoft.com/office/drawing/2014/main" val="313303442"/>
                        </a:ext>
                      </a:extLst>
                    </a:gridCol>
                    <a:gridCol w="2320942">
                      <a:extLst>
                        <a:ext uri="{9D8B030D-6E8A-4147-A177-3AD203B41FA5}">
                          <a16:colId xmlns:a16="http://schemas.microsoft.com/office/drawing/2014/main" val="2110319692"/>
                        </a:ext>
                      </a:extLst>
                    </a:gridCol>
                    <a:gridCol w="2510288">
                      <a:extLst>
                        <a:ext uri="{9D8B030D-6E8A-4147-A177-3AD203B41FA5}">
                          <a16:colId xmlns:a16="http://schemas.microsoft.com/office/drawing/2014/main" val="1380589894"/>
                        </a:ext>
                      </a:extLst>
                    </a:gridCol>
                    <a:gridCol w="2518420">
                      <a:extLst>
                        <a:ext uri="{9D8B030D-6E8A-4147-A177-3AD203B41FA5}">
                          <a16:colId xmlns:a16="http://schemas.microsoft.com/office/drawing/2014/main" val="1759188531"/>
                        </a:ext>
                      </a:extLst>
                    </a:gridCol>
                  </a:tblGrid>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Class combination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Test statistic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P value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298063" t="-1493" r="-484" b="-1031343"/>
                          </a:stretch>
                        </a:blipFill>
                      </a:tcPr>
                    </a:tc>
                    <a:extLst>
                      <a:ext uri="{0D108BD9-81ED-4DB2-BD59-A6C34878D82A}">
                        <a16:rowId xmlns:a16="http://schemas.microsoft.com/office/drawing/2014/main" val="180598107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Job, business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941.5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0.09564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807763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Job, Housewife</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3697.5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0.001077</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931271"/>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Job, Retired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1265.5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0.05645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96138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Job, Student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5897.5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0.1933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Accept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700289"/>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Business, Housewife</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546.5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0.001746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2810785"/>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Business, Retired</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188.5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0.0184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7199330"/>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Business, Student</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960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0.4116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574600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Housewife, Retired</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267.5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0.8125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Times New Roman" panose="02020603050405020304" pitchFamily="18" charset="0"/>
                              <a:cs typeface="Times New Roman" panose="02020603050405020304" pitchFamily="18" charset="0"/>
                            </a:rPr>
                            <a:t>Accept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0277390"/>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Housewife, Student</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1122.5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0.0001773</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695458"/>
                      </a:ext>
                    </a:extLst>
                  </a:tr>
                  <a:tr h="410479">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FF0000"/>
                              </a:solidFill>
                              <a:effectLst/>
                              <a:latin typeface="Times New Roman" panose="02020603050405020304" pitchFamily="18" charset="0"/>
                              <a:cs typeface="Times New Roman" panose="02020603050405020304" pitchFamily="18" charset="0"/>
                            </a:rPr>
                            <a:t>Retired, Student</a:t>
                          </a:r>
                          <a:endPar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422.5</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latin typeface="Times New Roman" panose="02020603050405020304" pitchFamily="18" charset="0"/>
                              <a:cs typeface="Times New Roman" panose="02020603050405020304" pitchFamily="18" charset="0"/>
                            </a:rPr>
                            <a:t>0.02818</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b="1" dirty="0">
                              <a:solidFill>
                                <a:srgbClr val="FF0000"/>
                              </a:solidFill>
                              <a:effectLst/>
                              <a:latin typeface="Times New Roman" panose="02020603050405020304" pitchFamily="18" charset="0"/>
                              <a:cs typeface="Times New Roman" panose="02020603050405020304" pitchFamily="18" charset="0"/>
                            </a:rPr>
                            <a:t>Reject</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7420443"/>
                      </a:ext>
                    </a:extLst>
                  </a:tr>
                </a:tbl>
              </a:graphicData>
            </a:graphic>
          </p:graphicFrame>
        </mc:Fallback>
      </mc:AlternateContent>
      <p:sp>
        <p:nvSpPr>
          <p:cNvPr id="6" name="TextBox 5">
            <a:extLst>
              <a:ext uri="{FF2B5EF4-FFF2-40B4-BE49-F238E27FC236}">
                <a16:creationId xmlns:a16="http://schemas.microsoft.com/office/drawing/2014/main" id="{C3160B90-0084-49A1-A0C9-233CCC92B9DA}"/>
              </a:ext>
            </a:extLst>
          </p:cNvPr>
          <p:cNvSpPr txBox="1"/>
          <p:nvPr/>
        </p:nvSpPr>
        <p:spPr>
          <a:xfrm>
            <a:off x="271316" y="29927"/>
            <a:ext cx="2871933" cy="769441"/>
          </a:xfrm>
          <a:prstGeom prst="rect">
            <a:avLst/>
          </a:prstGeom>
          <a:noFill/>
        </p:spPr>
        <p:txBody>
          <a:bodyPr wrap="square" rtlCol="0">
            <a:spAutoFit/>
          </a:bodyPr>
          <a:lstStyle/>
          <a:p>
            <a:r>
              <a:rPr lang="en-IN" sz="4400" b="1" dirty="0">
                <a:solidFill>
                  <a:srgbClr val="0000CC"/>
                </a:solidFill>
              </a:rPr>
              <a:t>Profession:</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C70AD99-8CE6-4DDF-8F26-02519EB8478E}"/>
                  </a:ext>
                </a:extLst>
              </p:cNvPr>
              <p:cNvSpPr/>
              <p:nvPr/>
            </p:nvSpPr>
            <p:spPr>
              <a:xfrm>
                <a:off x="3286123" y="-100670"/>
                <a:ext cx="7462741" cy="2125390"/>
              </a:xfrm>
              <a:prstGeom prst="rect">
                <a:avLst/>
              </a:prstGeom>
            </p:spPr>
            <p:txBody>
              <a:bodyPr wrap="square">
                <a:spAutoFit/>
              </a:bodyPr>
              <a:lstStyle/>
              <a:p>
                <a:pPr marL="2286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14:m>
                  <m:oMath xmlns:m="http://schemas.openxmlformats.org/officeDocument/2006/math">
                    <m:sSub>
                      <m:sSubPr>
                        <m:ctrlP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𝒐</m:t>
                        </m:r>
                      </m:sub>
                    </m:sSub>
                  </m:oMath>
                </a14:m>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There is insignificant difference between population median Lung   Capacity across different profession groups.</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marL="457200"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𝑽𝒔</m:t>
                    </m:r>
                  </m:oMath>
                </a14:m>
                <a:endParaRPr lang="en-IN" b="1" dirty="0">
                  <a:latin typeface="Calibri" panose="020F0502020204030204" pitchFamily="34" charset="0"/>
                  <a:ea typeface="Calibri" panose="020F0502020204030204" pitchFamily="34" charset="0"/>
                  <a:cs typeface="Times New Roman" panose="02020603050405020304" pitchFamily="18" charset="0"/>
                </a:endParaRPr>
              </a:p>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𝑯</m:t>
                        </m:r>
                      </m:e>
                      <m:sub>
                        <m:r>
                          <a:rPr lang="en-IN" b="1"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𝟏</m:t>
                        </m:r>
                      </m:sub>
                    </m:sSub>
                  </m:oMath>
                </a14:m>
                <a:r>
                  <a:rPr lang="en-IN"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:There is significant difference between population median Lung                Capacity across different profession groups.</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Rectangle 2">
                <a:extLst>
                  <a:ext uri="{FF2B5EF4-FFF2-40B4-BE49-F238E27FC236}">
                    <a16:creationId xmlns:a16="http://schemas.microsoft.com/office/drawing/2014/main" id="{0C70AD99-8CE6-4DDF-8F26-02519EB8478E}"/>
                  </a:ext>
                </a:extLst>
              </p:cNvPr>
              <p:cNvSpPr>
                <a:spLocks noRot="1" noChangeAspect="1" noMove="1" noResize="1" noEditPoints="1" noAdjustHandles="1" noChangeArrowheads="1" noChangeShapeType="1" noTextEdit="1"/>
              </p:cNvSpPr>
              <p:nvPr/>
            </p:nvSpPr>
            <p:spPr>
              <a:xfrm>
                <a:off x="3286123" y="-100670"/>
                <a:ext cx="7462741" cy="2125390"/>
              </a:xfrm>
              <a:prstGeom prst="rect">
                <a:avLst/>
              </a:prstGeom>
              <a:blipFill>
                <a:blip r:embed="rId3"/>
                <a:stretch>
                  <a:fillRect l="-654" r="-735" b="-3438"/>
                </a:stretch>
              </a:blipFill>
            </p:spPr>
            <p:txBody>
              <a:bodyPr/>
              <a:lstStyle/>
              <a:p>
                <a:r>
                  <a:rPr lang="en-IN">
                    <a:noFill/>
                  </a:rPr>
                  <a:t> </a:t>
                </a:r>
              </a:p>
            </p:txBody>
          </p:sp>
        </mc:Fallback>
      </mc:AlternateContent>
    </p:spTree>
    <p:extLst>
      <p:ext uri="{BB962C8B-B14F-4D97-AF65-F5344CB8AC3E}">
        <p14:creationId xmlns:p14="http://schemas.microsoft.com/office/powerpoint/2010/main" val="841537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98DC4-1CD1-4151-BC77-6C05AA5CD2C6}"/>
              </a:ext>
            </a:extLst>
          </p:cNvPr>
          <p:cNvSpPr txBox="1"/>
          <p:nvPr/>
        </p:nvSpPr>
        <p:spPr>
          <a:xfrm>
            <a:off x="133350" y="180975"/>
            <a:ext cx="11220450" cy="646331"/>
          </a:xfrm>
          <a:prstGeom prst="rect">
            <a:avLst/>
          </a:prstGeom>
          <a:noFill/>
        </p:spPr>
        <p:txBody>
          <a:bodyPr wrap="square" rtlCol="0">
            <a:spAutoFit/>
          </a:bodyPr>
          <a:lstStyle/>
          <a:p>
            <a:r>
              <a:rPr lang="en-IN" sz="3600" b="1" u="sng" dirty="0">
                <a:solidFill>
                  <a:srgbClr val="0000CC"/>
                </a:solidFill>
                <a:latin typeface="Times New Roman" panose="02020603050405020304" pitchFamily="18" charset="0"/>
                <a:cs typeface="Times New Roman" panose="02020603050405020304" pitchFamily="18" charset="0"/>
              </a:rPr>
              <a:t>Verifying standard claim using sample data </a:t>
            </a:r>
            <a:r>
              <a:rPr lang="en-IN" sz="3600" b="1" dirty="0">
                <a:solidFill>
                  <a:srgbClr val="0000CC"/>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5B334-B0D3-4806-BF0A-6612C719ADE2}"/>
                  </a:ext>
                </a:extLst>
              </p:cNvPr>
              <p:cNvSpPr txBox="1"/>
              <p:nvPr/>
            </p:nvSpPr>
            <p:spPr>
              <a:xfrm>
                <a:off x="133350" y="1007476"/>
                <a:ext cx="11620500" cy="3170099"/>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FOR FEMALES: </a:t>
                </a:r>
              </a:p>
              <a:p>
                <a:pPr marL="342900" indent="-342900">
                  <a:buFont typeface="+mj-lt"/>
                  <a:buAutoNum type="alphaLcPeriod"/>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𝐇</m:t>
                        </m:r>
                      </m:e>
                      <m:sub>
                        <m:r>
                          <a:rPr lang="en-IN" b="1" i="1">
                            <a:latin typeface="Cambria Math" panose="02040503050406030204" pitchFamily="18" charset="0"/>
                          </a:rPr>
                          <m:t>𝐨</m:t>
                        </m:r>
                      </m:sub>
                    </m:sSub>
                  </m:oMath>
                </a14:m>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lung capacity for sample value for females is equal to the lung capacity for population value for females that is 4.2 L </a:t>
                </a:r>
                <a:r>
                  <a:rPr lang="en-IN" b="1" dirty="0" err="1">
                    <a:latin typeface="Times New Roman" panose="02020603050405020304" pitchFamily="18" charset="0"/>
                    <a:cs typeface="Times New Roman" panose="02020603050405020304" pitchFamily="18" charset="0"/>
                  </a:rPr>
                  <a:t>i.e</a:t>
                </a:r>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sz="2000" b="1" i="0">
                        <a:latin typeface="Cambria Math" panose="02040503050406030204" pitchFamily="18" charset="0"/>
                      </a:rPr>
                      <m:t>𝛍</m:t>
                    </m:r>
                  </m:oMath>
                </a14:m>
                <a:r>
                  <a:rPr lang="en-IN" sz="2000" b="1" dirty="0">
                    <a:latin typeface="Times New Roman" panose="02020603050405020304" pitchFamily="18" charset="0"/>
                    <a:cs typeface="Times New Roman" panose="02020603050405020304" pitchFamily="18" charset="0"/>
                  </a:rPr>
                  <a:t>=4.2</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VS</a:t>
                </a:r>
              </a:p>
              <a:p>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𝐇</m:t>
                        </m:r>
                      </m:e>
                      <m:sub>
                        <m:r>
                          <a:rPr lang="en-IN" b="1" i="1">
                            <a:latin typeface="Cambria Math" panose="02040503050406030204" pitchFamily="18" charset="0"/>
                          </a:rPr>
                          <m:t>𝟏</m:t>
                        </m:r>
                      </m:sub>
                    </m:sSub>
                    <m:r>
                      <a:rPr lang="en-IN" b="1" i="1">
                        <a:latin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lung capacity for sample value for females is not equal to the lung capacity for population value for females that is 4.2 L. </a:t>
                </a:r>
                <a:r>
                  <a:rPr lang="en-IN" b="1" dirty="0" err="1">
                    <a:latin typeface="Times New Roman" panose="02020603050405020304" pitchFamily="18" charset="0"/>
                    <a:cs typeface="Times New Roman" panose="02020603050405020304" pitchFamily="18" charset="0"/>
                  </a:rPr>
                  <a:t>i.e</a:t>
                </a:r>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b="1">
                        <a:latin typeface="Cambria Math" panose="02040503050406030204" pitchFamily="18" charset="0"/>
                      </a:rPr>
                      <m:t>𝛍</m:t>
                    </m:r>
                  </m:oMath>
                </a14:m>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i="1">
                        <a:latin typeface="Cambria Math" panose="02040503050406030204" pitchFamily="18" charset="0"/>
                      </a:rPr>
                      <m:t>≠</m:t>
                    </m:r>
                  </m:oMath>
                </a14:m>
                <a:r>
                  <a:rPr lang="en-IN" dirty="0"/>
                  <a:t> </a:t>
                </a:r>
                <a:r>
                  <a:rPr lang="en-IN" b="1" dirty="0"/>
                  <a:t>4.2</a:t>
                </a:r>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9795B334-B0D3-4806-BF0A-6612C719ADE2}"/>
                  </a:ext>
                </a:extLst>
              </p:cNvPr>
              <p:cNvSpPr txBox="1">
                <a:spLocks noRot="1" noChangeAspect="1" noMove="1" noResize="1" noEditPoints="1" noAdjustHandles="1" noChangeArrowheads="1" noChangeShapeType="1" noTextEdit="1"/>
              </p:cNvSpPr>
              <p:nvPr/>
            </p:nvSpPr>
            <p:spPr>
              <a:xfrm>
                <a:off x="133350" y="1007476"/>
                <a:ext cx="11620500" cy="3170099"/>
              </a:xfrm>
              <a:prstGeom prst="rect">
                <a:avLst/>
              </a:prstGeom>
              <a:blipFill>
                <a:blip r:embed="rId2"/>
                <a:stretch>
                  <a:fillRect l="-472"/>
                </a:stretch>
              </a:blipFill>
            </p:spPr>
            <p:txBody>
              <a:bodyPr/>
              <a:lstStyle/>
              <a:p>
                <a:r>
                  <a:rPr lang="en-IN">
                    <a:noFill/>
                  </a:rPr>
                  <a:t> </a:t>
                </a:r>
              </a:p>
            </p:txBody>
          </p:sp>
        </mc:Fallback>
      </mc:AlternateContent>
      <p:graphicFrame>
        <p:nvGraphicFramePr>
          <p:cNvPr id="4" name="Table 3">
            <a:extLst>
              <a:ext uri="{FF2B5EF4-FFF2-40B4-BE49-F238E27FC236}">
                <a16:creationId xmlns:a16="http://schemas.microsoft.com/office/drawing/2014/main" id="{2B81D0EE-6D3A-42E1-AF70-50F48132EF51}"/>
              </a:ext>
            </a:extLst>
          </p:cNvPr>
          <p:cNvGraphicFramePr>
            <a:graphicFrameLocks noGrp="1"/>
          </p:cNvGraphicFramePr>
          <p:nvPr>
            <p:extLst>
              <p:ext uri="{D42A27DB-BD31-4B8C-83A1-F6EECF244321}">
                <p14:modId xmlns:p14="http://schemas.microsoft.com/office/powerpoint/2010/main" val="2886115332"/>
              </p:ext>
            </p:extLst>
          </p:nvPr>
        </p:nvGraphicFramePr>
        <p:xfrm>
          <a:off x="2133599" y="4265474"/>
          <a:ext cx="7219952" cy="876300"/>
        </p:xfrm>
        <a:graphic>
          <a:graphicData uri="http://schemas.openxmlformats.org/drawingml/2006/table">
            <a:tbl>
              <a:tblPr firstRow="1" firstCol="1" bandRow="1">
                <a:tableStyleId>{93296810-A885-4BE3-A3E7-6D5BEEA58F35}</a:tableStyleId>
              </a:tblPr>
              <a:tblGrid>
                <a:gridCol w="1804988">
                  <a:extLst>
                    <a:ext uri="{9D8B030D-6E8A-4147-A177-3AD203B41FA5}">
                      <a16:colId xmlns:a16="http://schemas.microsoft.com/office/drawing/2014/main" val="3901092278"/>
                    </a:ext>
                  </a:extLst>
                </a:gridCol>
                <a:gridCol w="1804988">
                  <a:extLst>
                    <a:ext uri="{9D8B030D-6E8A-4147-A177-3AD203B41FA5}">
                      <a16:colId xmlns:a16="http://schemas.microsoft.com/office/drawing/2014/main" val="3792198755"/>
                    </a:ext>
                  </a:extLst>
                </a:gridCol>
                <a:gridCol w="1804988">
                  <a:extLst>
                    <a:ext uri="{9D8B030D-6E8A-4147-A177-3AD203B41FA5}">
                      <a16:colId xmlns:a16="http://schemas.microsoft.com/office/drawing/2014/main" val="4006234306"/>
                    </a:ext>
                  </a:extLst>
                </a:gridCol>
                <a:gridCol w="1804988">
                  <a:extLst>
                    <a:ext uri="{9D8B030D-6E8A-4147-A177-3AD203B41FA5}">
                      <a16:colId xmlns:a16="http://schemas.microsoft.com/office/drawing/2014/main" val="3983718530"/>
                    </a:ext>
                  </a:extLst>
                </a:gridCol>
              </a:tblGrid>
              <a:tr h="438150">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Test statistic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P value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95% CI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mean of sample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8447863"/>
                  </a:ext>
                </a:extLst>
              </a:tr>
              <a:tr h="438150">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37.644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&lt;2.2e-16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(2.78, 2.92)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2.85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048111"/>
                  </a:ext>
                </a:extLst>
              </a:tr>
            </a:tbl>
          </a:graphicData>
        </a:graphic>
      </p:graphicFrame>
      <p:sp>
        <p:nvSpPr>
          <p:cNvPr id="5" name="TextBox 4">
            <a:extLst>
              <a:ext uri="{FF2B5EF4-FFF2-40B4-BE49-F238E27FC236}">
                <a16:creationId xmlns:a16="http://schemas.microsoft.com/office/drawing/2014/main" id="{5FE74A25-2B44-4712-991E-48B4EB7AAF6F}"/>
              </a:ext>
            </a:extLst>
          </p:cNvPr>
          <p:cNvSpPr txBox="1"/>
          <p:nvPr/>
        </p:nvSpPr>
        <p:spPr>
          <a:xfrm>
            <a:off x="409575" y="5400675"/>
            <a:ext cx="11515725"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CONCLUSION: </a:t>
            </a:r>
            <a:r>
              <a:rPr lang="en-IN" b="1" dirty="0">
                <a:latin typeface="Times New Roman" panose="02020603050405020304" pitchFamily="18" charset="0"/>
                <a:cs typeface="Times New Roman" panose="02020603050405020304" pitchFamily="18" charset="0"/>
              </a:rPr>
              <a:t>lung capacity for sample value for females is not equal to the lung capacity for  population values for females.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4087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1274DA-3F08-4692-9609-32C5F624D2BC}"/>
                  </a:ext>
                </a:extLst>
              </p:cNvPr>
              <p:cNvSpPr txBox="1"/>
              <p:nvPr/>
            </p:nvSpPr>
            <p:spPr>
              <a:xfrm>
                <a:off x="419100" y="238125"/>
                <a:ext cx="11610975" cy="3231654"/>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For males:</a:t>
                </a:r>
              </a:p>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𝐇</m:t>
                        </m:r>
                      </m:e>
                      <m:sub>
                        <m:r>
                          <a:rPr lang="en-IN" b="1" i="1">
                            <a:latin typeface="Cambria Math" panose="02040503050406030204" pitchFamily="18" charset="0"/>
                          </a:rPr>
                          <m:t>𝐨</m:t>
                        </m:r>
                      </m:sub>
                    </m:sSub>
                  </m:oMath>
                </a14:m>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lung capacity for sample value for males is equal to the lung capacity for population value for males that is 6 L. </a:t>
                </a:r>
                <a:r>
                  <a:rPr lang="en-IN" b="1" dirty="0" err="1">
                    <a:latin typeface="Times New Roman" panose="02020603050405020304" pitchFamily="18" charset="0"/>
                    <a:cs typeface="Times New Roman" panose="02020603050405020304" pitchFamily="18" charset="0"/>
                  </a:rPr>
                  <a:t>i.e</a:t>
                </a:r>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b="1">
                        <a:latin typeface="Cambria Math" panose="02040503050406030204" pitchFamily="18" charset="0"/>
                      </a:rPr>
                      <m:t>𝛍</m:t>
                    </m:r>
                  </m:oMath>
                </a14:m>
                <a:r>
                  <a:rPr lang="en-IN" b="1" dirty="0">
                    <a:latin typeface="Times New Roman" panose="02020603050405020304" pitchFamily="18" charset="0"/>
                    <a:cs typeface="Times New Roman" panose="02020603050405020304" pitchFamily="18" charset="0"/>
                  </a:rPr>
                  <a:t>=6 litre.</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VS</a:t>
                </a:r>
              </a:p>
              <a:p>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𝐇</m:t>
                        </m:r>
                      </m:e>
                      <m:sub>
                        <m:r>
                          <a:rPr lang="en-IN" b="1" i="1">
                            <a:latin typeface="Cambria Math" panose="02040503050406030204" pitchFamily="18" charset="0"/>
                          </a:rPr>
                          <m:t>𝟏</m:t>
                        </m:r>
                      </m:sub>
                    </m:sSub>
                    <m:r>
                      <a:rPr lang="en-IN" b="1" i="1">
                        <a:latin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lung capacity for sample value for males is not equal to the lung capacity for population value for males that is               6 L. </a:t>
                </a:r>
                <a:r>
                  <a:rPr lang="en-IN" b="1" dirty="0" err="1">
                    <a:latin typeface="Times New Roman" panose="02020603050405020304" pitchFamily="18" charset="0"/>
                    <a:cs typeface="Times New Roman" panose="02020603050405020304" pitchFamily="18" charset="0"/>
                  </a:rPr>
                  <a:t>i.e</a:t>
                </a:r>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b="1">
                        <a:latin typeface="Cambria Math" panose="02040503050406030204" pitchFamily="18" charset="0"/>
                      </a:rPr>
                      <m:t>𝛍</m:t>
                    </m:r>
                  </m:oMath>
                </a14:m>
                <a:r>
                  <a:rPr lang="en-IN" b="1" dirty="0">
                    <a:latin typeface="Times New Roman" panose="02020603050405020304" pitchFamily="18" charset="0"/>
                    <a:cs typeface="Times New Roman" panose="02020603050405020304" pitchFamily="18" charset="0"/>
                  </a:rPr>
                  <a:t> </a:t>
                </a:r>
                <a14:m>
                  <m:oMath xmlns:m="http://schemas.openxmlformats.org/officeDocument/2006/math">
                    <m:r>
                      <a:rPr lang="en-IN" i="1">
                        <a:latin typeface="Cambria Math" panose="02040503050406030204" pitchFamily="18" charset="0"/>
                      </a:rPr>
                      <m:t>≠</m:t>
                    </m:r>
                  </m:oMath>
                </a14:m>
                <a:r>
                  <a:rPr lang="en-IN" dirty="0"/>
                  <a:t> </a:t>
                </a:r>
                <a:r>
                  <a:rPr lang="en-IN" b="1" dirty="0"/>
                  <a:t>6 litre.</a:t>
                </a:r>
                <a:endParaRPr lang="en-IN"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D1274DA-3F08-4692-9609-32C5F624D2BC}"/>
                  </a:ext>
                </a:extLst>
              </p:cNvPr>
              <p:cNvSpPr txBox="1">
                <a:spLocks noRot="1" noChangeAspect="1" noMove="1" noResize="1" noEditPoints="1" noAdjustHandles="1" noChangeArrowheads="1" noChangeShapeType="1" noTextEdit="1"/>
              </p:cNvSpPr>
              <p:nvPr/>
            </p:nvSpPr>
            <p:spPr>
              <a:xfrm>
                <a:off x="419100" y="238125"/>
                <a:ext cx="11610975" cy="3231654"/>
              </a:xfrm>
              <a:prstGeom prst="rect">
                <a:avLst/>
              </a:prstGeom>
              <a:blipFill>
                <a:blip r:embed="rId2"/>
                <a:stretch>
                  <a:fillRect l="-840" t="-1509" r="-5672"/>
                </a:stretch>
              </a:blipFill>
            </p:spPr>
            <p:txBody>
              <a:bodyPr/>
              <a:lstStyle/>
              <a:p>
                <a:r>
                  <a:rPr lang="en-IN">
                    <a:noFill/>
                  </a:rPr>
                  <a:t> </a:t>
                </a:r>
              </a:p>
            </p:txBody>
          </p:sp>
        </mc:Fallback>
      </mc:AlternateContent>
      <p:graphicFrame>
        <p:nvGraphicFramePr>
          <p:cNvPr id="4" name="Table 3">
            <a:extLst>
              <a:ext uri="{FF2B5EF4-FFF2-40B4-BE49-F238E27FC236}">
                <a16:creationId xmlns:a16="http://schemas.microsoft.com/office/drawing/2014/main" id="{FBF31FFC-5E02-4703-96FF-0A0968F32785}"/>
              </a:ext>
            </a:extLst>
          </p:cNvPr>
          <p:cNvGraphicFramePr>
            <a:graphicFrameLocks noGrp="1"/>
          </p:cNvGraphicFramePr>
          <p:nvPr>
            <p:extLst>
              <p:ext uri="{D42A27DB-BD31-4B8C-83A1-F6EECF244321}">
                <p14:modId xmlns:p14="http://schemas.microsoft.com/office/powerpoint/2010/main" val="639246892"/>
              </p:ext>
            </p:extLst>
          </p:nvPr>
        </p:nvGraphicFramePr>
        <p:xfrm>
          <a:off x="1847850" y="3429000"/>
          <a:ext cx="7848604" cy="1047750"/>
        </p:xfrm>
        <a:graphic>
          <a:graphicData uri="http://schemas.openxmlformats.org/drawingml/2006/table">
            <a:tbl>
              <a:tblPr firstRow="1" firstCol="1" bandRow="1">
                <a:tableStyleId>{93296810-A885-4BE3-A3E7-6D5BEEA58F35}</a:tableStyleId>
              </a:tblPr>
              <a:tblGrid>
                <a:gridCol w="1962151">
                  <a:extLst>
                    <a:ext uri="{9D8B030D-6E8A-4147-A177-3AD203B41FA5}">
                      <a16:colId xmlns:a16="http://schemas.microsoft.com/office/drawing/2014/main" val="1235428393"/>
                    </a:ext>
                  </a:extLst>
                </a:gridCol>
                <a:gridCol w="1962151">
                  <a:extLst>
                    <a:ext uri="{9D8B030D-6E8A-4147-A177-3AD203B41FA5}">
                      <a16:colId xmlns:a16="http://schemas.microsoft.com/office/drawing/2014/main" val="245800534"/>
                    </a:ext>
                  </a:extLst>
                </a:gridCol>
                <a:gridCol w="1962151">
                  <a:extLst>
                    <a:ext uri="{9D8B030D-6E8A-4147-A177-3AD203B41FA5}">
                      <a16:colId xmlns:a16="http://schemas.microsoft.com/office/drawing/2014/main" val="2011560223"/>
                    </a:ext>
                  </a:extLst>
                </a:gridCol>
                <a:gridCol w="1962151">
                  <a:extLst>
                    <a:ext uri="{9D8B030D-6E8A-4147-A177-3AD203B41FA5}">
                      <a16:colId xmlns:a16="http://schemas.microsoft.com/office/drawing/2014/main" val="3166244939"/>
                    </a:ext>
                  </a:extLst>
                </a:gridCol>
              </a:tblGrid>
              <a:tr h="5238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Test statistic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P value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95% CI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a:effectLst/>
                        </a:rPr>
                        <a:t>mean of sample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6540584"/>
                  </a:ext>
                </a:extLst>
              </a:tr>
              <a:tr h="523875">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55.434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&lt;2.2e-16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(3.27, 3.46)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latinLnBrk="1">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rPr>
                        <a:t>3.36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2034195"/>
                  </a:ext>
                </a:extLst>
              </a:tr>
            </a:tbl>
          </a:graphicData>
        </a:graphic>
      </p:graphicFrame>
      <p:sp>
        <p:nvSpPr>
          <p:cNvPr id="5" name="Rectangle 4">
            <a:extLst>
              <a:ext uri="{FF2B5EF4-FFF2-40B4-BE49-F238E27FC236}">
                <a16:creationId xmlns:a16="http://schemas.microsoft.com/office/drawing/2014/main" id="{0C498ADB-20D8-4B84-B6F1-0755C83DD531}"/>
              </a:ext>
            </a:extLst>
          </p:cNvPr>
          <p:cNvSpPr/>
          <p:nvPr/>
        </p:nvSpPr>
        <p:spPr>
          <a:xfrm>
            <a:off x="504825" y="5391835"/>
            <a:ext cx="11077575" cy="646331"/>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CONCLUSION: </a:t>
            </a:r>
            <a:r>
              <a:rPr lang="en-IN" b="1" dirty="0">
                <a:latin typeface="Times New Roman" panose="02020603050405020304" pitchFamily="18" charset="0"/>
                <a:cs typeface="Times New Roman" panose="02020603050405020304" pitchFamily="18" charset="0"/>
              </a:rPr>
              <a:t>lung capacity for sample value for males is not equal to the lung capacity for  population values for males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65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925AB7-9504-4BB9-ADF9-3D498554C2A4}"/>
              </a:ext>
            </a:extLst>
          </p:cNvPr>
          <p:cNvSpPr txBox="1"/>
          <p:nvPr/>
        </p:nvSpPr>
        <p:spPr>
          <a:xfrm>
            <a:off x="590550" y="4590587"/>
            <a:ext cx="10772775" cy="1569660"/>
          </a:xfrm>
          <a:prstGeom prst="rect">
            <a:avLst/>
          </a:prstGeom>
          <a:noFill/>
        </p:spPr>
        <p:txBody>
          <a:bodyPr wrap="square" rtlCol="0">
            <a:spAutoFit/>
          </a:bodyPr>
          <a:lstStyle/>
          <a:p>
            <a:pPr algn="just"/>
            <a:r>
              <a:rPr lang="en-IN" sz="2400" b="1" dirty="0">
                <a:solidFill>
                  <a:srgbClr val="FF0000"/>
                </a:solidFill>
              </a:rPr>
              <a:t> </a:t>
            </a:r>
            <a:r>
              <a:rPr lang="en-IN" sz="2400" dirty="0"/>
              <a:t> </a:t>
            </a:r>
            <a:r>
              <a:rPr lang="en-IN" sz="2400" dirty="0">
                <a:latin typeface="Times New Roman" panose="02020603050405020304" pitchFamily="18" charset="0"/>
                <a:cs typeface="Times New Roman" panose="02020603050405020304" pitchFamily="18" charset="0"/>
              </a:rPr>
              <a:t>Generally it is called as </a:t>
            </a:r>
            <a:r>
              <a:rPr lang="en-IN" sz="2400" b="1" dirty="0">
                <a:solidFill>
                  <a:srgbClr val="FF0000"/>
                </a:solidFill>
                <a:latin typeface="Times New Roman" panose="02020603050405020304" pitchFamily="18" charset="0"/>
                <a:cs typeface="Times New Roman" panose="02020603050405020304" pitchFamily="18" charset="0"/>
              </a:rPr>
              <a:t>Incentive spirometer</a:t>
            </a:r>
            <a:r>
              <a:rPr lang="en-IN" sz="24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It is widely  used in hospitals and as well as doctors suggest it to use at home. </a:t>
            </a:r>
          </a:p>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It is costly as </a:t>
            </a:r>
            <a:r>
              <a:rPr lang="en-IN" sz="2400" b="1" dirty="0">
                <a:latin typeface="Times New Roman" panose="02020603050405020304" pitchFamily="18" charset="0"/>
                <a:cs typeface="Times New Roman" panose="02020603050405020304" pitchFamily="18" charset="0"/>
              </a:rPr>
              <a:t>compared</a:t>
            </a:r>
            <a:r>
              <a:rPr lang="en-IN" sz="2400" dirty="0">
                <a:latin typeface="Times New Roman" panose="02020603050405020304" pitchFamily="18" charset="0"/>
                <a:cs typeface="Times New Roman" panose="02020603050405020304" pitchFamily="18" charset="0"/>
              </a:rPr>
              <a:t> to others.</a:t>
            </a:r>
          </a:p>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The method to estimate lung capacity is </a:t>
            </a:r>
            <a:r>
              <a:rPr lang="en-IN" sz="2400" b="1" dirty="0">
                <a:latin typeface="Times New Roman" panose="02020603050405020304" pitchFamily="18" charset="0"/>
                <a:cs typeface="Times New Roman" panose="02020603050405020304" pitchFamily="18" charset="0"/>
              </a:rPr>
              <a:t>exactly opposite </a:t>
            </a:r>
            <a:r>
              <a:rPr lang="en-IN" sz="2400" dirty="0">
                <a:latin typeface="Times New Roman" panose="02020603050405020304" pitchFamily="18" charset="0"/>
                <a:cs typeface="Times New Roman" panose="02020603050405020304" pitchFamily="18" charset="0"/>
              </a:rPr>
              <a:t>to the water spirometer.</a:t>
            </a:r>
          </a:p>
        </p:txBody>
      </p:sp>
      <p:pic>
        <p:nvPicPr>
          <p:cNvPr id="3" name="Picture 2">
            <a:extLst>
              <a:ext uri="{FF2B5EF4-FFF2-40B4-BE49-F238E27FC236}">
                <a16:creationId xmlns:a16="http://schemas.microsoft.com/office/drawing/2014/main" id="{B87F5CE9-7AC9-4052-A63E-B2A219295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1114425"/>
            <a:ext cx="6181725" cy="3476162"/>
          </a:xfrm>
          <a:prstGeom prst="rect">
            <a:avLst/>
          </a:prstGeom>
          <a:gradFill flip="none" rotWithShape="1">
            <a:gsLst>
              <a:gs pos="0">
                <a:schemeClr val="bg1">
                  <a:lumMod val="95000"/>
                  <a:alpha val="12000"/>
                </a:schemeClr>
              </a:gs>
              <a:gs pos="100000">
                <a:schemeClr val="bg2">
                  <a:lumMod val="50000"/>
                </a:schemeClr>
              </a:gs>
            </a:gsLst>
            <a:lin ang="5400000" scaled="1"/>
            <a:tileRect/>
          </a:gradFill>
          <a:ln>
            <a:noFill/>
          </a:ln>
          <a:effectLst>
            <a:outerShdw blurRad="50800" dist="38100" algn="l" rotWithShape="0">
              <a:prstClr val="black">
                <a:alpha val="40000"/>
              </a:prstClr>
            </a:outerShdw>
            <a:softEdge rad="112500"/>
          </a:effectLst>
        </p:spPr>
      </p:pic>
      <p:sp>
        <p:nvSpPr>
          <p:cNvPr id="4" name="Rectangle 3">
            <a:extLst>
              <a:ext uri="{FF2B5EF4-FFF2-40B4-BE49-F238E27FC236}">
                <a16:creationId xmlns:a16="http://schemas.microsoft.com/office/drawing/2014/main" id="{D7F303E0-57C3-4B9D-9EA8-6C36D4AD332A}"/>
              </a:ext>
            </a:extLst>
          </p:cNvPr>
          <p:cNvSpPr/>
          <p:nvPr/>
        </p:nvSpPr>
        <p:spPr>
          <a:xfrm>
            <a:off x="235765" y="131075"/>
            <a:ext cx="10918010" cy="769441"/>
          </a:xfrm>
          <a:prstGeom prst="rect">
            <a:avLst/>
          </a:prstGeom>
        </p:spPr>
        <p:txBody>
          <a:bodyPr wrap="square">
            <a:spAutoFit/>
          </a:bodyPr>
          <a:lstStyle/>
          <a:p>
            <a:r>
              <a:rPr lang="en-IN" sz="4400" b="1" dirty="0">
                <a:solidFill>
                  <a:srgbClr val="0000CC"/>
                </a:solidFill>
                <a:latin typeface="Times New Roman" panose="02020603050405020304" pitchFamily="18" charset="0"/>
                <a:cs typeface="Times New Roman" panose="02020603050405020304" pitchFamily="18" charset="0"/>
              </a:rPr>
              <a:t>Measurement  techniques of Lung Capacity</a:t>
            </a:r>
            <a:endParaRPr lang="en-IN" sz="4400" dirty="0">
              <a:solidFill>
                <a:srgbClr val="0000CC"/>
              </a:solidFill>
            </a:endParaRPr>
          </a:p>
        </p:txBody>
      </p:sp>
      <p:sp>
        <p:nvSpPr>
          <p:cNvPr id="5" name="Arrow: Pentagon 4">
            <a:extLst>
              <a:ext uri="{FF2B5EF4-FFF2-40B4-BE49-F238E27FC236}">
                <a16:creationId xmlns:a16="http://schemas.microsoft.com/office/drawing/2014/main" id="{F8C218A8-AE02-4841-845D-9B58D7A02F70}"/>
              </a:ext>
            </a:extLst>
          </p:cNvPr>
          <p:cNvSpPr/>
          <p:nvPr/>
        </p:nvSpPr>
        <p:spPr>
          <a:xfrm>
            <a:off x="838200" y="1955580"/>
            <a:ext cx="3612129" cy="1042308"/>
          </a:xfrm>
          <a:prstGeom prst="homePlate">
            <a:avLst/>
          </a:prstGeom>
          <a:gradFill flip="none" rotWithShape="1">
            <a:gsLst>
              <a:gs pos="0">
                <a:srgbClr val="FC4242"/>
              </a:gs>
              <a:gs pos="100000">
                <a:srgbClr val="4B010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75F684E9-B3B7-41C7-8136-5BC8BEE2B9AA}"/>
              </a:ext>
            </a:extLst>
          </p:cNvPr>
          <p:cNvSpPr/>
          <p:nvPr/>
        </p:nvSpPr>
        <p:spPr>
          <a:xfrm flipH="1">
            <a:off x="3728002" y="2062940"/>
            <a:ext cx="763479" cy="2099830"/>
          </a:xfrm>
          <a:prstGeom prst="rtTriangle">
            <a:avLst/>
          </a:prstGeom>
          <a:gradFill flip="none" rotWithShape="1">
            <a:gsLst>
              <a:gs pos="0">
                <a:schemeClr val="bg1">
                  <a:lumMod val="95000"/>
                  <a:alpha val="12000"/>
                </a:schemeClr>
              </a:gs>
              <a:gs pos="100000">
                <a:schemeClr val="bg2">
                  <a:lumMod val="2500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BC449334-8E8B-4AA9-83DA-1426C62D7C99}"/>
              </a:ext>
            </a:extLst>
          </p:cNvPr>
          <p:cNvSpPr txBox="1"/>
          <p:nvPr/>
        </p:nvSpPr>
        <p:spPr>
          <a:xfrm flipH="1">
            <a:off x="790575" y="2176416"/>
            <a:ext cx="3612128" cy="461665"/>
          </a:xfrm>
          <a:prstGeom prst="rect">
            <a:avLst/>
          </a:prstGeom>
          <a:noFill/>
        </p:spPr>
        <p:txBody>
          <a:bodyPr wrap="square" rtlCol="0">
            <a:spAutoFit/>
          </a:bodyPr>
          <a:lstStyle/>
          <a:p>
            <a:r>
              <a:rPr lang="en-IN" sz="2400" b="1" dirty="0">
                <a:solidFill>
                  <a:srgbClr val="FFFF00"/>
                </a:solidFill>
              </a:rPr>
              <a:t>MECHANICAL SPIROMETER</a:t>
            </a:r>
          </a:p>
        </p:txBody>
      </p:sp>
    </p:spTree>
    <p:extLst>
      <p:ext uri="{BB962C8B-B14F-4D97-AF65-F5344CB8AC3E}">
        <p14:creationId xmlns:p14="http://schemas.microsoft.com/office/powerpoint/2010/main" val="32591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474902-99ED-4B9F-9EB8-09D1D773D358}"/>
              </a:ext>
            </a:extLst>
          </p:cNvPr>
          <p:cNvSpPr/>
          <p:nvPr/>
        </p:nvSpPr>
        <p:spPr>
          <a:xfrm>
            <a:off x="279400" y="2929467"/>
            <a:ext cx="1600200" cy="905933"/>
          </a:xfrm>
          <a:prstGeom prst="rect">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Lung capacity</a:t>
            </a:r>
          </a:p>
        </p:txBody>
      </p:sp>
      <p:cxnSp>
        <p:nvCxnSpPr>
          <p:cNvPr id="4" name="Straight Connector 3">
            <a:extLst>
              <a:ext uri="{FF2B5EF4-FFF2-40B4-BE49-F238E27FC236}">
                <a16:creationId xmlns:a16="http://schemas.microsoft.com/office/drawing/2014/main" id="{F62F1B43-B661-40A5-BEAA-E333BB82BA3E}"/>
              </a:ext>
            </a:extLst>
          </p:cNvPr>
          <p:cNvCxnSpPr>
            <a:stCxn id="2" idx="0"/>
          </p:cNvCxnSpPr>
          <p:nvPr/>
        </p:nvCxnSpPr>
        <p:spPr>
          <a:xfrm flipH="1" flipV="1">
            <a:off x="1066800" y="1244600"/>
            <a:ext cx="12700" cy="16848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AF4F48-4E4C-436C-AA36-B41FB8898A51}"/>
              </a:ext>
            </a:extLst>
          </p:cNvPr>
          <p:cNvCxnSpPr/>
          <p:nvPr/>
        </p:nvCxnSpPr>
        <p:spPr>
          <a:xfrm>
            <a:off x="1079500" y="1244600"/>
            <a:ext cx="15875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166F8F5-EA2F-4A9A-B45B-295B23AED282}"/>
              </a:ext>
            </a:extLst>
          </p:cNvPr>
          <p:cNvSpPr/>
          <p:nvPr/>
        </p:nvSpPr>
        <p:spPr>
          <a:xfrm>
            <a:off x="2679700" y="956779"/>
            <a:ext cx="1549400" cy="575641"/>
          </a:xfrm>
          <a:prstGeom prst="roundRect">
            <a:avLst>
              <a:gd name="adj" fmla="val 35788"/>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smoking</a:t>
            </a:r>
          </a:p>
        </p:txBody>
      </p:sp>
      <p:cxnSp>
        <p:nvCxnSpPr>
          <p:cNvPr id="9" name="Straight Connector 8">
            <a:extLst>
              <a:ext uri="{FF2B5EF4-FFF2-40B4-BE49-F238E27FC236}">
                <a16:creationId xmlns:a16="http://schemas.microsoft.com/office/drawing/2014/main" id="{B0B89EE7-E299-4FCC-87A1-2DB64E90E4F1}"/>
              </a:ext>
            </a:extLst>
          </p:cNvPr>
          <p:cNvCxnSpPr>
            <a:stCxn id="7" idx="3"/>
          </p:cNvCxnSpPr>
          <p:nvPr/>
        </p:nvCxnSpPr>
        <p:spPr>
          <a:xfrm flipV="1">
            <a:off x="4229100" y="1244599"/>
            <a:ext cx="127423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A0C4D6-2E53-49DD-9D4E-CFFCEB5C59BB}"/>
              </a:ext>
            </a:extLst>
          </p:cNvPr>
          <p:cNvCxnSpPr/>
          <p:nvPr/>
        </p:nvCxnSpPr>
        <p:spPr>
          <a:xfrm>
            <a:off x="5520267" y="651933"/>
            <a:ext cx="0" cy="13546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5B77F89-CAC2-4839-85E1-740405600A3E}"/>
              </a:ext>
            </a:extLst>
          </p:cNvPr>
          <p:cNvCxnSpPr/>
          <p:nvPr/>
        </p:nvCxnSpPr>
        <p:spPr>
          <a:xfrm>
            <a:off x="5503333" y="668867"/>
            <a:ext cx="118533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98B53-7483-40BE-82DE-909041490E5B}"/>
              </a:ext>
            </a:extLst>
          </p:cNvPr>
          <p:cNvCxnSpPr/>
          <p:nvPr/>
        </p:nvCxnSpPr>
        <p:spPr>
          <a:xfrm>
            <a:off x="5503333" y="2006600"/>
            <a:ext cx="1134534"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5D1C7C8D-2760-4347-9964-8B28E9044891}"/>
                  </a:ext>
                </a:extLst>
              </p:cNvPr>
              <p:cNvSpPr/>
              <p:nvPr/>
            </p:nvSpPr>
            <p:spPr>
              <a:xfrm>
                <a:off x="6460072" y="397958"/>
                <a:ext cx="1591730" cy="541890"/>
              </a:xfrm>
              <a:prstGeom prst="roundRect">
                <a:avLst>
                  <a:gd name="adj" fmla="val 43450"/>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i="1" dirty="0"/>
              </a:p>
              <a:p>
                <a:pPr algn="ctr"/>
                <a:endParaRPr lang="en-IN" i="1" dirty="0"/>
              </a:p>
              <a:p>
                <a:pPr algn="ct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𝜒</m:t>
                        </m:r>
                      </m:e>
                      <m:sup>
                        <m:r>
                          <a:rPr lang="en-IN" i="1">
                            <a:latin typeface="Cambria Math" panose="02040503050406030204" pitchFamily="18" charset="0"/>
                          </a:rPr>
                          <m:t>2</m:t>
                        </m:r>
                      </m:sup>
                    </m:sSup>
                  </m:oMath>
                </a14:m>
                <a:r>
                  <a:rPr lang="en-IN" dirty="0"/>
                  <a:t>=7.5131</a:t>
                </a:r>
              </a:p>
              <a:p>
                <a:pPr algn="ctr"/>
                <a:endParaRPr lang="en-IN" dirty="0"/>
              </a:p>
              <a:p>
                <a:pPr algn="ctr"/>
                <a:endParaRPr lang="en-IN" dirty="0"/>
              </a:p>
            </p:txBody>
          </p:sp>
        </mc:Choice>
        <mc:Fallback xmlns="">
          <p:sp>
            <p:nvSpPr>
              <p:cNvPr id="16" name="Rectangle: Rounded Corners 15">
                <a:extLst>
                  <a:ext uri="{FF2B5EF4-FFF2-40B4-BE49-F238E27FC236}">
                    <a16:creationId xmlns:a16="http://schemas.microsoft.com/office/drawing/2014/main" id="{5D1C7C8D-2760-4347-9964-8B28E9044891}"/>
                  </a:ext>
                </a:extLst>
              </p:cNvPr>
              <p:cNvSpPr>
                <a:spLocks noRot="1" noChangeAspect="1" noMove="1" noResize="1" noEditPoints="1" noAdjustHandles="1" noChangeArrowheads="1" noChangeShapeType="1" noTextEdit="1"/>
              </p:cNvSpPr>
              <p:nvPr/>
            </p:nvSpPr>
            <p:spPr>
              <a:xfrm>
                <a:off x="6460072" y="397958"/>
                <a:ext cx="1591730" cy="541890"/>
              </a:xfrm>
              <a:prstGeom prst="roundRect">
                <a:avLst>
                  <a:gd name="adj" fmla="val 43450"/>
                </a:avLst>
              </a:prstGeom>
              <a:blipFill>
                <a:blip r:embed="rId2"/>
                <a:stretch>
                  <a:fillRect/>
                </a:stretch>
              </a:blipFill>
              <a:ln w="28575"/>
            </p:spPr>
            <p:txBody>
              <a:bodyPr/>
              <a:lstStyle/>
              <a:p>
                <a:r>
                  <a:rPr lang="en-IN">
                    <a:noFill/>
                  </a:rPr>
                  <a:t> </a:t>
                </a:r>
              </a:p>
            </p:txBody>
          </p:sp>
        </mc:Fallback>
      </mc:AlternateContent>
      <p:sp>
        <p:nvSpPr>
          <p:cNvPr id="17" name="Rectangle: Rounded Corners 16">
            <a:extLst>
              <a:ext uri="{FF2B5EF4-FFF2-40B4-BE49-F238E27FC236}">
                <a16:creationId xmlns:a16="http://schemas.microsoft.com/office/drawing/2014/main" id="{E518DB8D-3BFA-4FC5-8D10-5868E1E4A430}"/>
              </a:ext>
            </a:extLst>
          </p:cNvPr>
          <p:cNvSpPr/>
          <p:nvPr/>
        </p:nvSpPr>
        <p:spPr>
          <a:xfrm>
            <a:off x="6637867" y="1769510"/>
            <a:ext cx="1291164" cy="541889"/>
          </a:xfrm>
          <a:prstGeom prst="roundRect">
            <a:avLst>
              <a:gd name="adj" fmla="val 43450"/>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 value: 0.4824</a:t>
            </a:r>
          </a:p>
        </p:txBody>
      </p:sp>
      <p:cxnSp>
        <p:nvCxnSpPr>
          <p:cNvPr id="19" name="Straight Connector 18">
            <a:extLst>
              <a:ext uri="{FF2B5EF4-FFF2-40B4-BE49-F238E27FC236}">
                <a16:creationId xmlns:a16="http://schemas.microsoft.com/office/drawing/2014/main" id="{5EEE0775-91B0-4FE7-B1C3-8C7BAA5C7633}"/>
              </a:ext>
            </a:extLst>
          </p:cNvPr>
          <p:cNvCxnSpPr>
            <a:cxnSpLocks/>
          </p:cNvCxnSpPr>
          <p:nvPr/>
        </p:nvCxnSpPr>
        <p:spPr>
          <a:xfrm rot="-180000">
            <a:off x="7979831" y="668903"/>
            <a:ext cx="681569" cy="338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078135-E281-4521-B4A0-D962C86CD511}"/>
              </a:ext>
            </a:extLst>
          </p:cNvPr>
          <p:cNvCxnSpPr/>
          <p:nvPr/>
        </p:nvCxnSpPr>
        <p:spPr>
          <a:xfrm flipV="1">
            <a:off x="7979831" y="2006599"/>
            <a:ext cx="681569"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3E91E0-AD09-4525-9392-FA35892582BE}"/>
              </a:ext>
            </a:extLst>
          </p:cNvPr>
          <p:cNvCxnSpPr/>
          <p:nvPr/>
        </p:nvCxnSpPr>
        <p:spPr>
          <a:xfrm>
            <a:off x="8661400" y="702756"/>
            <a:ext cx="0" cy="13038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E1B807-7A0A-45E7-808B-05F1D1B3D9DB}"/>
              </a:ext>
            </a:extLst>
          </p:cNvPr>
          <p:cNvCxnSpPr/>
          <p:nvPr/>
        </p:nvCxnSpPr>
        <p:spPr>
          <a:xfrm>
            <a:off x="8661400" y="1329266"/>
            <a:ext cx="609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C9509B-B6D5-42DE-88DD-BC423E63A807}"/>
              </a:ext>
            </a:extLst>
          </p:cNvPr>
          <p:cNvSpPr/>
          <p:nvPr/>
        </p:nvSpPr>
        <p:spPr>
          <a:xfrm>
            <a:off x="9271000" y="1041400"/>
            <a:ext cx="1371586" cy="618067"/>
          </a:xfrm>
          <a:prstGeom prst="roundRect">
            <a:avLst>
              <a:gd name="adj" fmla="val 39955"/>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 association</a:t>
            </a:r>
          </a:p>
        </p:txBody>
      </p:sp>
      <p:cxnSp>
        <p:nvCxnSpPr>
          <p:cNvPr id="28" name="Straight Connector 27">
            <a:extLst>
              <a:ext uri="{FF2B5EF4-FFF2-40B4-BE49-F238E27FC236}">
                <a16:creationId xmlns:a16="http://schemas.microsoft.com/office/drawing/2014/main" id="{C8CD8FC0-8AF6-4F4C-8E6F-B6471573DE48}"/>
              </a:ext>
            </a:extLst>
          </p:cNvPr>
          <p:cNvCxnSpPr>
            <a:cxnSpLocks/>
          </p:cNvCxnSpPr>
          <p:nvPr/>
        </p:nvCxnSpPr>
        <p:spPr>
          <a:xfrm flipH="1">
            <a:off x="1062568" y="3894669"/>
            <a:ext cx="16932" cy="14266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89C51F-5D98-4CB0-8CD2-403611867B93}"/>
              </a:ext>
            </a:extLst>
          </p:cNvPr>
          <p:cNvCxnSpPr/>
          <p:nvPr/>
        </p:nvCxnSpPr>
        <p:spPr>
          <a:xfrm>
            <a:off x="1028700" y="5325535"/>
            <a:ext cx="1587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CBBEF741-5A40-4735-8C0E-25854762BCDF}"/>
              </a:ext>
            </a:extLst>
          </p:cNvPr>
          <p:cNvSpPr/>
          <p:nvPr/>
        </p:nvSpPr>
        <p:spPr>
          <a:xfrm>
            <a:off x="2628900" y="5037714"/>
            <a:ext cx="1549400" cy="575641"/>
          </a:xfrm>
          <a:prstGeom prst="roundRect">
            <a:avLst>
              <a:gd name="adj" fmla="val 35788"/>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profession</a:t>
            </a:r>
          </a:p>
        </p:txBody>
      </p:sp>
      <p:cxnSp>
        <p:nvCxnSpPr>
          <p:cNvPr id="31" name="Straight Connector 30">
            <a:extLst>
              <a:ext uri="{FF2B5EF4-FFF2-40B4-BE49-F238E27FC236}">
                <a16:creationId xmlns:a16="http://schemas.microsoft.com/office/drawing/2014/main" id="{BA57BD42-1D65-415E-944D-14A2D525CB84}"/>
              </a:ext>
            </a:extLst>
          </p:cNvPr>
          <p:cNvCxnSpPr>
            <a:stCxn id="30" idx="3"/>
          </p:cNvCxnSpPr>
          <p:nvPr/>
        </p:nvCxnSpPr>
        <p:spPr>
          <a:xfrm flipV="1">
            <a:off x="4178300" y="5325534"/>
            <a:ext cx="127423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9A31991-466C-426F-AB71-91C15C640912}"/>
              </a:ext>
            </a:extLst>
          </p:cNvPr>
          <p:cNvCxnSpPr/>
          <p:nvPr/>
        </p:nvCxnSpPr>
        <p:spPr>
          <a:xfrm>
            <a:off x="5469467" y="4732868"/>
            <a:ext cx="0" cy="13546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BF5936-2A8B-44C6-93C5-9C0991EFCD47}"/>
              </a:ext>
            </a:extLst>
          </p:cNvPr>
          <p:cNvCxnSpPr/>
          <p:nvPr/>
        </p:nvCxnSpPr>
        <p:spPr>
          <a:xfrm>
            <a:off x="5452533" y="4749802"/>
            <a:ext cx="11853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00BC6B-8288-4145-9EA3-987171E1C4A7}"/>
              </a:ext>
            </a:extLst>
          </p:cNvPr>
          <p:cNvCxnSpPr/>
          <p:nvPr/>
        </p:nvCxnSpPr>
        <p:spPr>
          <a:xfrm>
            <a:off x="5452533" y="6087535"/>
            <a:ext cx="1134534"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D6813CF9-00C0-4135-8B15-F5AA8E430F0E}"/>
                  </a:ext>
                </a:extLst>
              </p:cNvPr>
              <p:cNvSpPr/>
              <p:nvPr/>
            </p:nvSpPr>
            <p:spPr>
              <a:xfrm>
                <a:off x="6637867" y="4546602"/>
                <a:ext cx="1291164" cy="474179"/>
              </a:xfrm>
              <a:prstGeom prst="roundRect">
                <a:avLst>
                  <a:gd name="adj" fmla="val 43450"/>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𝜒</m:t>
                        </m:r>
                      </m:e>
                      <m:sup>
                        <m:r>
                          <a:rPr lang="en-IN" i="1">
                            <a:latin typeface="Cambria Math" panose="02040503050406030204" pitchFamily="18" charset="0"/>
                          </a:rPr>
                          <m:t>2</m:t>
                        </m:r>
                      </m:sup>
                    </m:sSup>
                  </m:oMath>
                </a14:m>
                <a:r>
                  <a:rPr lang="en-IN" dirty="0"/>
                  <a:t>=32.16</a:t>
                </a:r>
              </a:p>
            </p:txBody>
          </p:sp>
        </mc:Choice>
        <mc:Fallback xmlns="">
          <p:sp>
            <p:nvSpPr>
              <p:cNvPr id="35" name="Rectangle: Rounded Corners 34">
                <a:extLst>
                  <a:ext uri="{FF2B5EF4-FFF2-40B4-BE49-F238E27FC236}">
                    <a16:creationId xmlns:a16="http://schemas.microsoft.com/office/drawing/2014/main" id="{D6813CF9-00C0-4135-8B15-F5AA8E430F0E}"/>
                  </a:ext>
                </a:extLst>
              </p:cNvPr>
              <p:cNvSpPr>
                <a:spLocks noRot="1" noChangeAspect="1" noMove="1" noResize="1" noEditPoints="1" noAdjustHandles="1" noChangeArrowheads="1" noChangeShapeType="1" noTextEdit="1"/>
              </p:cNvSpPr>
              <p:nvPr/>
            </p:nvSpPr>
            <p:spPr>
              <a:xfrm>
                <a:off x="6637867" y="4546602"/>
                <a:ext cx="1291164" cy="474179"/>
              </a:xfrm>
              <a:prstGeom prst="roundRect">
                <a:avLst>
                  <a:gd name="adj" fmla="val 43450"/>
                </a:avLst>
              </a:prstGeom>
              <a:blipFill>
                <a:blip r:embed="rId3"/>
                <a:stretch>
                  <a:fillRect b="-4819"/>
                </a:stretch>
              </a:blipFill>
              <a:ln w="28575"/>
            </p:spPr>
            <p:txBody>
              <a:bodyPr/>
              <a:lstStyle/>
              <a:p>
                <a:r>
                  <a:rPr lang="en-IN">
                    <a:noFill/>
                  </a:rPr>
                  <a:t> </a:t>
                </a:r>
              </a:p>
            </p:txBody>
          </p:sp>
        </mc:Fallback>
      </mc:AlternateContent>
      <p:sp>
        <p:nvSpPr>
          <p:cNvPr id="36" name="Rectangle: Rounded Corners 35">
            <a:extLst>
              <a:ext uri="{FF2B5EF4-FFF2-40B4-BE49-F238E27FC236}">
                <a16:creationId xmlns:a16="http://schemas.microsoft.com/office/drawing/2014/main" id="{A37EE34B-C818-4255-98D3-0C92210C7B9E}"/>
              </a:ext>
            </a:extLst>
          </p:cNvPr>
          <p:cNvSpPr/>
          <p:nvPr/>
        </p:nvSpPr>
        <p:spPr>
          <a:xfrm>
            <a:off x="6587066" y="5850445"/>
            <a:ext cx="1701785" cy="541889"/>
          </a:xfrm>
          <a:prstGeom prst="roundRect">
            <a:avLst>
              <a:gd name="adj" fmla="val 43450"/>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Pvalue:0.0095</a:t>
            </a:r>
          </a:p>
        </p:txBody>
      </p:sp>
      <p:cxnSp>
        <p:nvCxnSpPr>
          <p:cNvPr id="37" name="Straight Connector 36">
            <a:extLst>
              <a:ext uri="{FF2B5EF4-FFF2-40B4-BE49-F238E27FC236}">
                <a16:creationId xmlns:a16="http://schemas.microsoft.com/office/drawing/2014/main" id="{11565600-1FA5-4151-8E83-3BB3ABF019AD}"/>
              </a:ext>
            </a:extLst>
          </p:cNvPr>
          <p:cNvCxnSpPr>
            <a:stCxn id="35" idx="3"/>
          </p:cNvCxnSpPr>
          <p:nvPr/>
        </p:nvCxnSpPr>
        <p:spPr>
          <a:xfrm flipV="1">
            <a:off x="7929031" y="4783691"/>
            <a:ext cx="681569"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570D18-8D29-4459-A584-378CB01D8F54}"/>
              </a:ext>
            </a:extLst>
          </p:cNvPr>
          <p:cNvCxnSpPr>
            <a:cxnSpLocks/>
            <a:stCxn id="36" idx="3"/>
          </p:cNvCxnSpPr>
          <p:nvPr/>
        </p:nvCxnSpPr>
        <p:spPr>
          <a:xfrm flipV="1">
            <a:off x="8288851" y="6087536"/>
            <a:ext cx="321749" cy="338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64E3F1-1FE1-411C-A64A-63FE7B2033C4}"/>
              </a:ext>
            </a:extLst>
          </p:cNvPr>
          <p:cNvCxnSpPr/>
          <p:nvPr/>
        </p:nvCxnSpPr>
        <p:spPr>
          <a:xfrm>
            <a:off x="8610600" y="4783691"/>
            <a:ext cx="0" cy="13038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FBFD04-07DF-477A-B2B6-39E23BEB1684}"/>
              </a:ext>
            </a:extLst>
          </p:cNvPr>
          <p:cNvCxnSpPr/>
          <p:nvPr/>
        </p:nvCxnSpPr>
        <p:spPr>
          <a:xfrm>
            <a:off x="8610600" y="5410201"/>
            <a:ext cx="609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B604768A-DAE8-4584-BC5D-D4F80B17CA73}"/>
              </a:ext>
            </a:extLst>
          </p:cNvPr>
          <p:cNvSpPr/>
          <p:nvPr/>
        </p:nvSpPr>
        <p:spPr>
          <a:xfrm>
            <a:off x="9220199" y="5122335"/>
            <a:ext cx="1481661" cy="618067"/>
          </a:xfrm>
          <a:prstGeom prst="roundRect">
            <a:avLst>
              <a:gd name="adj" fmla="val 39955"/>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Association</a:t>
            </a:r>
          </a:p>
        </p:txBody>
      </p:sp>
      <p:sp>
        <p:nvSpPr>
          <p:cNvPr id="45" name="TextBox 44">
            <a:extLst>
              <a:ext uri="{FF2B5EF4-FFF2-40B4-BE49-F238E27FC236}">
                <a16:creationId xmlns:a16="http://schemas.microsoft.com/office/drawing/2014/main" id="{A6816B06-28D6-44B1-A1B6-A6F3A07E5742}"/>
              </a:ext>
            </a:extLst>
          </p:cNvPr>
          <p:cNvSpPr txBox="1"/>
          <p:nvPr/>
        </p:nvSpPr>
        <p:spPr>
          <a:xfrm>
            <a:off x="118533" y="67733"/>
            <a:ext cx="4385735" cy="523220"/>
          </a:xfrm>
          <a:prstGeom prst="rect">
            <a:avLst/>
          </a:prstGeom>
          <a:noFill/>
          <a:ln w="28575">
            <a:solidFill>
              <a:schemeClr val="tx1"/>
            </a:solidFill>
          </a:ln>
        </p:spPr>
        <p:txBody>
          <a:bodyPr wrap="square" rtlCol="0">
            <a:spAutoFit/>
          </a:bodyPr>
          <a:lstStyle/>
          <a:p>
            <a:r>
              <a:rPr lang="en-IN" sz="2800" b="1" dirty="0">
                <a:latin typeface="Times New Roman" panose="02020603050405020304" pitchFamily="18" charset="0"/>
                <a:cs typeface="Times New Roman" panose="02020603050405020304" pitchFamily="18" charset="0"/>
              </a:rPr>
              <a:t>Independence of attributes</a:t>
            </a:r>
          </a:p>
        </p:txBody>
      </p:sp>
      <p:cxnSp>
        <p:nvCxnSpPr>
          <p:cNvPr id="47" name="Straight Connector 46">
            <a:extLst>
              <a:ext uri="{FF2B5EF4-FFF2-40B4-BE49-F238E27FC236}">
                <a16:creationId xmlns:a16="http://schemas.microsoft.com/office/drawing/2014/main" id="{DA2E5CF4-DF44-4A3E-AB75-6C86B93922E0}"/>
              </a:ext>
            </a:extLst>
          </p:cNvPr>
          <p:cNvCxnSpPr>
            <a:cxnSpLocks/>
            <a:stCxn id="41" idx="0"/>
          </p:cNvCxnSpPr>
          <p:nvPr/>
        </p:nvCxnSpPr>
        <p:spPr>
          <a:xfrm flipH="1" flipV="1">
            <a:off x="9956799" y="3657599"/>
            <a:ext cx="4231" cy="14647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52EF93-E147-41A5-8A3F-48153910FFFE}"/>
              </a:ext>
            </a:extLst>
          </p:cNvPr>
          <p:cNvCxnSpPr/>
          <p:nvPr/>
        </p:nvCxnSpPr>
        <p:spPr>
          <a:xfrm flipH="1">
            <a:off x="8377761" y="3657599"/>
            <a:ext cx="157903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0EC9E57-8933-4FCE-A902-047B0AA0968A}"/>
                  </a:ext>
                </a:extLst>
              </p:cNvPr>
              <p:cNvSpPr/>
              <p:nvPr/>
            </p:nvSpPr>
            <p:spPr>
              <a:xfrm>
                <a:off x="7069667" y="3022600"/>
                <a:ext cx="1367369" cy="1241173"/>
              </a:xfrm>
              <a:prstGeom prst="rect">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V= </a:t>
                </a:r>
                <a14:m>
                  <m:oMath xmlns:m="http://schemas.openxmlformats.org/officeDocument/2006/math">
                    <m:rad>
                      <m:radPr>
                        <m:degHide m:val="on"/>
                        <m:ctrlPr>
                          <a:rPr lang="en-IN" b="1" i="1">
                            <a:latin typeface="Cambria Math" panose="02040503050406030204" pitchFamily="18" charset="0"/>
                          </a:rPr>
                        </m:ctrlPr>
                      </m:radPr>
                      <m:deg/>
                      <m:e>
                        <m:f>
                          <m:fPr>
                            <m:ctrlPr>
                              <a:rPr lang="en-IN" b="1" i="1">
                                <a:latin typeface="Cambria Math" panose="02040503050406030204" pitchFamily="18" charset="0"/>
                              </a:rPr>
                            </m:ctrlPr>
                          </m:fPr>
                          <m:num>
                            <m:sSup>
                              <m:sSupPr>
                                <m:ctrlPr>
                                  <a:rPr lang="en-IN" b="1" i="1">
                                    <a:latin typeface="Cambria Math" panose="02040503050406030204" pitchFamily="18" charset="0"/>
                                  </a:rPr>
                                </m:ctrlPr>
                              </m:sSupPr>
                              <m:e>
                                <m:r>
                                  <a:rPr lang="en-IN" b="1" i="1">
                                    <a:latin typeface="Cambria Math" panose="02040503050406030204" pitchFamily="18" charset="0"/>
                                  </a:rPr>
                                  <m:t>𝐗</m:t>
                                </m:r>
                              </m:e>
                              <m:sup>
                                <m:r>
                                  <a:rPr lang="en-IN" b="1" i="1">
                                    <a:latin typeface="Cambria Math" panose="02040503050406030204" pitchFamily="18" charset="0"/>
                                  </a:rPr>
                                  <m:t>𝟐</m:t>
                                </m:r>
                              </m:sup>
                            </m:sSup>
                          </m:num>
                          <m:den>
                            <m:r>
                              <a:rPr lang="en-IN" b="1" i="1">
                                <a:latin typeface="Cambria Math" panose="02040503050406030204" pitchFamily="18" charset="0"/>
                              </a:rPr>
                              <m:t>𝐧</m:t>
                            </m:r>
                            <m:r>
                              <a:rPr lang="en-IN" b="1" i="1">
                                <a:latin typeface="Cambria Math" panose="02040503050406030204" pitchFamily="18" charset="0"/>
                              </a:rPr>
                              <m:t>∗</m:t>
                            </m:r>
                            <m:r>
                              <a:rPr lang="en-IN" b="1">
                                <a:latin typeface="Cambria Math" panose="02040503050406030204" pitchFamily="18" charset="0"/>
                              </a:rPr>
                              <m:t>(</m:t>
                            </m:r>
                            <m:r>
                              <a:rPr lang="en-IN" b="1" i="1">
                                <a:latin typeface="Cambria Math" panose="02040503050406030204" pitchFamily="18" charset="0"/>
                              </a:rPr>
                              <m:t>𝐪</m:t>
                            </m:r>
                            <m:r>
                              <a:rPr lang="en-IN" b="1" i="1">
                                <a:latin typeface="Cambria Math" panose="02040503050406030204" pitchFamily="18" charset="0"/>
                              </a:rPr>
                              <m:t>−</m:t>
                            </m:r>
                            <m:r>
                              <a:rPr lang="en-IN" b="1" i="1">
                                <a:latin typeface="Cambria Math" panose="02040503050406030204" pitchFamily="18" charset="0"/>
                              </a:rPr>
                              <m:t>𝟏</m:t>
                            </m:r>
                            <m:r>
                              <a:rPr lang="en-IN" b="1">
                                <a:latin typeface="Cambria Math" panose="02040503050406030204" pitchFamily="18" charset="0"/>
                              </a:rPr>
                              <m:t>)</m:t>
                            </m:r>
                          </m:den>
                        </m:f>
                      </m:e>
                    </m:rad>
                  </m:oMath>
                </a14:m>
                <a:endParaRPr lang="en-IN" dirty="0"/>
              </a:p>
            </p:txBody>
          </p:sp>
        </mc:Choice>
        <mc:Fallback xmlns="">
          <p:sp>
            <p:nvSpPr>
              <p:cNvPr id="52" name="Rectangle 51">
                <a:extLst>
                  <a:ext uri="{FF2B5EF4-FFF2-40B4-BE49-F238E27FC236}">
                    <a16:creationId xmlns:a16="http://schemas.microsoft.com/office/drawing/2014/main" id="{70EC9E57-8933-4FCE-A902-047B0AA0968A}"/>
                  </a:ext>
                </a:extLst>
              </p:cNvPr>
              <p:cNvSpPr>
                <a:spLocks noRot="1" noChangeAspect="1" noMove="1" noResize="1" noEditPoints="1" noAdjustHandles="1" noChangeArrowheads="1" noChangeShapeType="1" noTextEdit="1"/>
              </p:cNvSpPr>
              <p:nvPr/>
            </p:nvSpPr>
            <p:spPr>
              <a:xfrm>
                <a:off x="7069667" y="3022600"/>
                <a:ext cx="1367369" cy="1241173"/>
              </a:xfrm>
              <a:prstGeom prst="rect">
                <a:avLst/>
              </a:prstGeom>
              <a:blipFill>
                <a:blip r:embed="rId4"/>
                <a:stretch>
                  <a:fillRect l="-873"/>
                </a:stretch>
              </a:blipFill>
              <a:ln w="28575"/>
            </p:spPr>
            <p:txBody>
              <a:bodyPr/>
              <a:lstStyle/>
              <a:p>
                <a:r>
                  <a:rPr lang="en-IN">
                    <a:noFill/>
                  </a:rPr>
                  <a:t> </a:t>
                </a:r>
              </a:p>
            </p:txBody>
          </p:sp>
        </mc:Fallback>
      </mc:AlternateContent>
      <p:cxnSp>
        <p:nvCxnSpPr>
          <p:cNvPr id="54" name="Straight Connector 53">
            <a:extLst>
              <a:ext uri="{FF2B5EF4-FFF2-40B4-BE49-F238E27FC236}">
                <a16:creationId xmlns:a16="http://schemas.microsoft.com/office/drawing/2014/main" id="{835E767B-179E-4051-AFEF-FE0F6CA31C27}"/>
              </a:ext>
            </a:extLst>
          </p:cNvPr>
          <p:cNvCxnSpPr>
            <a:stCxn id="52" idx="1"/>
          </p:cNvCxnSpPr>
          <p:nvPr/>
        </p:nvCxnSpPr>
        <p:spPr>
          <a:xfrm flipH="1">
            <a:off x="6155267" y="3643187"/>
            <a:ext cx="914400" cy="14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BFC956B-38EE-49F4-A030-AB9C6A6EF5B9}"/>
              </a:ext>
            </a:extLst>
          </p:cNvPr>
          <p:cNvSpPr/>
          <p:nvPr/>
        </p:nvSpPr>
        <p:spPr>
          <a:xfrm>
            <a:off x="4555067" y="3115710"/>
            <a:ext cx="1680633" cy="905929"/>
          </a:xfrm>
          <a:prstGeom prst="rect">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a:p>
            <a:pPr algn="ctr"/>
            <a:r>
              <a:rPr lang="en-IN" b="1" dirty="0"/>
              <a:t>Test statistic: 0.1631742</a:t>
            </a:r>
            <a:endParaRPr lang="en-IN" dirty="0"/>
          </a:p>
          <a:p>
            <a:pPr algn="ctr"/>
            <a:endParaRPr lang="en-IN" dirty="0"/>
          </a:p>
        </p:txBody>
      </p:sp>
      <p:cxnSp>
        <p:nvCxnSpPr>
          <p:cNvPr id="58" name="Straight Connector 57">
            <a:extLst>
              <a:ext uri="{FF2B5EF4-FFF2-40B4-BE49-F238E27FC236}">
                <a16:creationId xmlns:a16="http://schemas.microsoft.com/office/drawing/2014/main" id="{5E0545D5-EED6-47F3-879C-66E888997993}"/>
              </a:ext>
            </a:extLst>
          </p:cNvPr>
          <p:cNvCxnSpPr>
            <a:cxnSpLocks/>
            <a:endCxn id="55" idx="1"/>
          </p:cNvCxnSpPr>
          <p:nvPr/>
        </p:nvCxnSpPr>
        <p:spPr>
          <a:xfrm flipV="1">
            <a:off x="3841746" y="3568675"/>
            <a:ext cx="713321" cy="42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F0547B-71EC-4823-B834-41C19C7A279C}"/>
              </a:ext>
            </a:extLst>
          </p:cNvPr>
          <p:cNvSpPr/>
          <p:nvPr/>
        </p:nvSpPr>
        <p:spPr>
          <a:xfrm>
            <a:off x="2667000" y="3115710"/>
            <a:ext cx="1240368" cy="778959"/>
          </a:xfrm>
          <a:prstGeom prst="rect">
            <a:avLst/>
          </a:prstGeom>
          <a:solidFill>
            <a:schemeClr val="accent6">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Strong association</a:t>
            </a:r>
          </a:p>
        </p:txBody>
      </p:sp>
      <p:cxnSp>
        <p:nvCxnSpPr>
          <p:cNvPr id="62" name="Straight Connector 61">
            <a:extLst>
              <a:ext uri="{FF2B5EF4-FFF2-40B4-BE49-F238E27FC236}">
                <a16:creationId xmlns:a16="http://schemas.microsoft.com/office/drawing/2014/main" id="{17A5F9EC-443B-43E0-9979-DC0EA1C92200}"/>
              </a:ext>
            </a:extLst>
          </p:cNvPr>
          <p:cNvCxnSpPr>
            <a:stCxn id="60" idx="1"/>
          </p:cNvCxnSpPr>
          <p:nvPr/>
        </p:nvCxnSpPr>
        <p:spPr>
          <a:xfrm flipH="1" flipV="1">
            <a:off x="1879600" y="3496733"/>
            <a:ext cx="787400" cy="8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544738BF-3625-4BDB-85F2-BD8BBFE3F301}"/>
              </a:ext>
            </a:extLst>
          </p:cNvPr>
          <p:cNvSpPr/>
          <p:nvPr/>
        </p:nvSpPr>
        <p:spPr>
          <a:xfrm rot="16200000">
            <a:off x="1151467" y="1871133"/>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Arrow: Right 63">
            <a:extLst>
              <a:ext uri="{FF2B5EF4-FFF2-40B4-BE49-F238E27FC236}">
                <a16:creationId xmlns:a16="http://schemas.microsoft.com/office/drawing/2014/main" id="{9D0C80E5-333C-4155-82B0-5CC75ECA10B2}"/>
              </a:ext>
            </a:extLst>
          </p:cNvPr>
          <p:cNvSpPr/>
          <p:nvPr/>
        </p:nvSpPr>
        <p:spPr>
          <a:xfrm>
            <a:off x="1601926" y="908915"/>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Arrow: Right 64">
            <a:extLst>
              <a:ext uri="{FF2B5EF4-FFF2-40B4-BE49-F238E27FC236}">
                <a16:creationId xmlns:a16="http://schemas.microsoft.com/office/drawing/2014/main" id="{A5FEA380-18A1-4D9C-8EEF-849E0DD65FA3}"/>
              </a:ext>
            </a:extLst>
          </p:cNvPr>
          <p:cNvSpPr/>
          <p:nvPr/>
        </p:nvSpPr>
        <p:spPr>
          <a:xfrm>
            <a:off x="5080002" y="851810"/>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Arrow: Right 65">
            <a:extLst>
              <a:ext uri="{FF2B5EF4-FFF2-40B4-BE49-F238E27FC236}">
                <a16:creationId xmlns:a16="http://schemas.microsoft.com/office/drawing/2014/main" id="{D7F1C31E-FC38-465C-889C-D0B1E333FB42}"/>
              </a:ext>
            </a:extLst>
          </p:cNvPr>
          <p:cNvSpPr/>
          <p:nvPr/>
        </p:nvSpPr>
        <p:spPr>
          <a:xfrm rot="5400000">
            <a:off x="1142137" y="4030969"/>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Arrow: Right 66">
            <a:extLst>
              <a:ext uri="{FF2B5EF4-FFF2-40B4-BE49-F238E27FC236}">
                <a16:creationId xmlns:a16="http://schemas.microsoft.com/office/drawing/2014/main" id="{415B583B-365C-484C-990B-132DDE56679E}"/>
              </a:ext>
            </a:extLst>
          </p:cNvPr>
          <p:cNvSpPr/>
          <p:nvPr/>
        </p:nvSpPr>
        <p:spPr>
          <a:xfrm>
            <a:off x="2008720" y="5037714"/>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Arrow: Right 67">
            <a:extLst>
              <a:ext uri="{FF2B5EF4-FFF2-40B4-BE49-F238E27FC236}">
                <a16:creationId xmlns:a16="http://schemas.microsoft.com/office/drawing/2014/main" id="{5BC04068-A454-4A27-BD56-05FB5B9CA766}"/>
              </a:ext>
            </a:extLst>
          </p:cNvPr>
          <p:cNvSpPr/>
          <p:nvPr/>
        </p:nvSpPr>
        <p:spPr>
          <a:xfrm>
            <a:off x="4965693" y="5066474"/>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Arrow: Right 68">
            <a:extLst>
              <a:ext uri="{FF2B5EF4-FFF2-40B4-BE49-F238E27FC236}">
                <a16:creationId xmlns:a16="http://schemas.microsoft.com/office/drawing/2014/main" id="{68CDFFEF-320C-4187-8D55-60B46908DD39}"/>
              </a:ext>
            </a:extLst>
          </p:cNvPr>
          <p:cNvSpPr/>
          <p:nvPr/>
        </p:nvSpPr>
        <p:spPr>
          <a:xfrm rot="16200000">
            <a:off x="10217145" y="4777347"/>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Arrow: Right 69">
            <a:extLst>
              <a:ext uri="{FF2B5EF4-FFF2-40B4-BE49-F238E27FC236}">
                <a16:creationId xmlns:a16="http://schemas.microsoft.com/office/drawing/2014/main" id="{46E0CEAB-8917-4CC5-857B-A8B0545190E6}"/>
              </a:ext>
            </a:extLst>
          </p:cNvPr>
          <p:cNvSpPr/>
          <p:nvPr/>
        </p:nvSpPr>
        <p:spPr>
          <a:xfrm rot="10800000">
            <a:off x="9271000" y="3235130"/>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2519A543-CC9A-4306-A80C-32CBF771EA3F}"/>
              </a:ext>
            </a:extLst>
          </p:cNvPr>
          <p:cNvSpPr/>
          <p:nvPr/>
        </p:nvSpPr>
        <p:spPr>
          <a:xfrm rot="10800000">
            <a:off x="4064000" y="3235130"/>
            <a:ext cx="228600" cy="209939"/>
          </a:xfrm>
          <a:prstGeom prs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Left-Right 71">
            <a:extLst>
              <a:ext uri="{FF2B5EF4-FFF2-40B4-BE49-F238E27FC236}">
                <a16:creationId xmlns:a16="http://schemas.microsoft.com/office/drawing/2014/main" id="{59371856-3294-47B4-B322-56E81BCAFD01}"/>
              </a:ext>
            </a:extLst>
          </p:cNvPr>
          <p:cNvSpPr/>
          <p:nvPr/>
        </p:nvSpPr>
        <p:spPr>
          <a:xfrm>
            <a:off x="2008720" y="3235130"/>
            <a:ext cx="395813" cy="175263"/>
          </a:xfrm>
          <a:prstGeom prst="leftRightArrow">
            <a:avLst/>
          </a:prstGeom>
          <a:solidFill>
            <a:srgbClr val="A86ED4"/>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C6B8B158-F843-413E-B5E9-D0DEFF09A373}"/>
              </a:ext>
            </a:extLst>
          </p:cNvPr>
          <p:cNvCxnSpPr/>
          <p:nvPr/>
        </p:nvCxnSpPr>
        <p:spPr>
          <a:xfrm flipH="1" flipV="1">
            <a:off x="1045635" y="1244599"/>
            <a:ext cx="12700" cy="1684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94A4A93-A7F7-48A5-9C03-5BD3567F1673}"/>
              </a:ext>
            </a:extLst>
          </p:cNvPr>
          <p:cNvCxnSpPr/>
          <p:nvPr/>
        </p:nvCxnSpPr>
        <p:spPr>
          <a:xfrm>
            <a:off x="1058335" y="1244599"/>
            <a:ext cx="1587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1117A4-0B7B-45DC-B80C-687C14B49A47}"/>
              </a:ext>
            </a:extLst>
          </p:cNvPr>
          <p:cNvCxnSpPr/>
          <p:nvPr/>
        </p:nvCxnSpPr>
        <p:spPr>
          <a:xfrm flipV="1">
            <a:off x="4207935" y="1244598"/>
            <a:ext cx="127423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A65DED3-7B38-4FEE-B8E7-A9F81B717257}"/>
              </a:ext>
            </a:extLst>
          </p:cNvPr>
          <p:cNvCxnSpPr/>
          <p:nvPr/>
        </p:nvCxnSpPr>
        <p:spPr>
          <a:xfrm>
            <a:off x="5499102" y="651932"/>
            <a:ext cx="0" cy="13546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D5A1E28-4102-4D23-8482-30C4E9BE4093}"/>
              </a:ext>
            </a:extLst>
          </p:cNvPr>
          <p:cNvCxnSpPr>
            <a:cxnSpLocks/>
            <a:endCxn id="16" idx="1"/>
          </p:cNvCxnSpPr>
          <p:nvPr/>
        </p:nvCxnSpPr>
        <p:spPr>
          <a:xfrm>
            <a:off x="5482168" y="668866"/>
            <a:ext cx="977904" cy="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C2E679D-2DF4-4539-BA3C-17D7933ED59B}"/>
              </a:ext>
            </a:extLst>
          </p:cNvPr>
          <p:cNvCxnSpPr/>
          <p:nvPr/>
        </p:nvCxnSpPr>
        <p:spPr>
          <a:xfrm>
            <a:off x="5482168" y="2006599"/>
            <a:ext cx="11345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819C14-4713-41D3-8126-2B7AB7D82E63}"/>
              </a:ext>
            </a:extLst>
          </p:cNvPr>
          <p:cNvCxnSpPr>
            <a:cxnSpLocks/>
          </p:cNvCxnSpPr>
          <p:nvPr/>
        </p:nvCxnSpPr>
        <p:spPr>
          <a:xfrm rot="-180000">
            <a:off x="7958666" y="668902"/>
            <a:ext cx="681569" cy="338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003770C-BB1D-4B71-BF7A-3D950F4DC3A5}"/>
              </a:ext>
            </a:extLst>
          </p:cNvPr>
          <p:cNvCxnSpPr/>
          <p:nvPr/>
        </p:nvCxnSpPr>
        <p:spPr>
          <a:xfrm flipV="1">
            <a:off x="7958666" y="2006598"/>
            <a:ext cx="68156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5EFCF37-7EC0-4704-A1F5-39BBB6D8DD93}"/>
              </a:ext>
            </a:extLst>
          </p:cNvPr>
          <p:cNvCxnSpPr/>
          <p:nvPr/>
        </p:nvCxnSpPr>
        <p:spPr>
          <a:xfrm>
            <a:off x="8640235" y="702755"/>
            <a:ext cx="0" cy="13038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95F574B-723A-40FD-BA33-29A86CED5020}"/>
              </a:ext>
            </a:extLst>
          </p:cNvPr>
          <p:cNvCxnSpPr/>
          <p:nvPr/>
        </p:nvCxnSpPr>
        <p:spPr>
          <a:xfrm>
            <a:off x="8640235" y="1329265"/>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21F7EB-284C-48C0-B917-08E2C97D059C}"/>
              </a:ext>
            </a:extLst>
          </p:cNvPr>
          <p:cNvCxnSpPr/>
          <p:nvPr/>
        </p:nvCxnSpPr>
        <p:spPr>
          <a:xfrm>
            <a:off x="5431368" y="6087534"/>
            <a:ext cx="11345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129F95B-36B9-46F4-B209-EA9F4E38DD41}"/>
              </a:ext>
            </a:extLst>
          </p:cNvPr>
          <p:cNvCxnSpPr/>
          <p:nvPr/>
        </p:nvCxnSpPr>
        <p:spPr>
          <a:xfrm flipV="1">
            <a:off x="7907866" y="4783690"/>
            <a:ext cx="681569"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714A1FF-BC28-46C2-82B7-DA984AF56700}"/>
              </a:ext>
            </a:extLst>
          </p:cNvPr>
          <p:cNvCxnSpPr>
            <a:cxnSpLocks/>
          </p:cNvCxnSpPr>
          <p:nvPr/>
        </p:nvCxnSpPr>
        <p:spPr>
          <a:xfrm>
            <a:off x="8377761" y="6087533"/>
            <a:ext cx="21167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3461F9-62EE-4C4F-A591-79D24CCD01A7}"/>
              </a:ext>
            </a:extLst>
          </p:cNvPr>
          <p:cNvCxnSpPr/>
          <p:nvPr/>
        </p:nvCxnSpPr>
        <p:spPr>
          <a:xfrm>
            <a:off x="8589435" y="4783690"/>
            <a:ext cx="0" cy="13038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51A5111-ECA3-4506-A4CC-4DD998554E8C}"/>
              </a:ext>
            </a:extLst>
          </p:cNvPr>
          <p:cNvCxnSpPr/>
          <p:nvPr/>
        </p:nvCxnSpPr>
        <p:spPr>
          <a:xfrm>
            <a:off x="8589435" y="54102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49DD436-DAC8-4E89-AEFF-7644B74ED9AC}"/>
              </a:ext>
            </a:extLst>
          </p:cNvPr>
          <p:cNvCxnSpPr>
            <a:cxnSpLocks/>
          </p:cNvCxnSpPr>
          <p:nvPr/>
        </p:nvCxnSpPr>
        <p:spPr>
          <a:xfrm flipH="1" flipV="1">
            <a:off x="9935634" y="3657598"/>
            <a:ext cx="4231" cy="14647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C87262-1095-4474-A57B-EEFBA11A7581}"/>
              </a:ext>
            </a:extLst>
          </p:cNvPr>
          <p:cNvCxnSpPr>
            <a:cxnSpLocks/>
            <a:endCxn id="52" idx="3"/>
          </p:cNvCxnSpPr>
          <p:nvPr/>
        </p:nvCxnSpPr>
        <p:spPr>
          <a:xfrm flipH="1" flipV="1">
            <a:off x="8437036" y="3643187"/>
            <a:ext cx="1498598" cy="144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732CF9-6614-420C-8A33-8FC0847C266F}"/>
              </a:ext>
            </a:extLst>
          </p:cNvPr>
          <p:cNvSpPr txBox="1"/>
          <p:nvPr/>
        </p:nvSpPr>
        <p:spPr>
          <a:xfrm>
            <a:off x="8615526" y="2881811"/>
            <a:ext cx="165392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Cramer’s  V</a:t>
            </a:r>
          </a:p>
        </p:txBody>
      </p:sp>
    </p:spTree>
    <p:extLst>
      <p:ext uri="{BB962C8B-B14F-4D97-AF65-F5344CB8AC3E}">
        <p14:creationId xmlns:p14="http://schemas.microsoft.com/office/powerpoint/2010/main" val="3031977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l="3000" t="-40000" b="-42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3E1C38-9E87-4B0D-95B0-8CE7399E1AF3}"/>
              </a:ext>
            </a:extLst>
          </p:cNvPr>
          <p:cNvSpPr/>
          <p:nvPr/>
        </p:nvSpPr>
        <p:spPr>
          <a:xfrm>
            <a:off x="1152525" y="2310110"/>
            <a:ext cx="9372600" cy="1569660"/>
          </a:xfrm>
          <a:prstGeom prst="rect">
            <a:avLst/>
          </a:prstGeom>
          <a:noFill/>
        </p:spPr>
        <p:txBody>
          <a:bodyPr wrap="square" lIns="91440" tIns="45720" rIns="91440" bIns="45720">
            <a:spAutoFit/>
          </a:bodyPr>
          <a:lstStyle/>
          <a:p>
            <a:pPr algn="ctr"/>
            <a:r>
              <a:rPr lang="en-US" sz="9600" b="1" u="sng" cap="none" spc="0" dirty="0">
                <a:ln w="0"/>
                <a:solidFill>
                  <a:schemeClr val="tx1"/>
                </a:solidFill>
                <a:effectLst>
                  <a:outerShdw blurRad="38100" dist="19050" dir="2700000" algn="tl" rotWithShape="0">
                    <a:schemeClr val="dk1">
                      <a:alpha val="40000"/>
                    </a:schemeClr>
                  </a:outerShdw>
                </a:effectLst>
              </a:rPr>
              <a:t>CONCLUSIONS</a:t>
            </a:r>
          </a:p>
        </p:txBody>
      </p:sp>
    </p:spTree>
    <p:extLst>
      <p:ext uri="{BB962C8B-B14F-4D97-AF65-F5344CB8AC3E}">
        <p14:creationId xmlns:p14="http://schemas.microsoft.com/office/powerpoint/2010/main" val="235351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9F0C01-DF99-4BF0-ADD0-7FFF1AA30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8150" y="733425"/>
            <a:ext cx="3946032" cy="4537854"/>
          </a:xfrm>
          <a:prstGeom prst="rect">
            <a:avLst/>
          </a:prstGeom>
        </p:spPr>
      </p:pic>
      <p:sp>
        <p:nvSpPr>
          <p:cNvPr id="3" name="TextBox 2">
            <a:extLst>
              <a:ext uri="{FF2B5EF4-FFF2-40B4-BE49-F238E27FC236}">
                <a16:creationId xmlns:a16="http://schemas.microsoft.com/office/drawing/2014/main" id="{B6EC6B84-17B6-4538-8771-CAF4F28B5C1F}"/>
              </a:ext>
            </a:extLst>
          </p:cNvPr>
          <p:cNvSpPr txBox="1"/>
          <p:nvPr/>
        </p:nvSpPr>
        <p:spPr>
          <a:xfrm>
            <a:off x="254493" y="751344"/>
            <a:ext cx="10937289" cy="5909310"/>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Age, height, weight are  linearly related with lung capacity.</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Age is </a:t>
            </a:r>
            <a:r>
              <a:rPr lang="en-IN" sz="2000" b="1" dirty="0">
                <a:latin typeface="Times New Roman" panose="02020603050405020304" pitchFamily="18" charset="0"/>
                <a:cs typeface="Times New Roman" panose="02020603050405020304" pitchFamily="18" charset="0"/>
              </a:rPr>
              <a:t>negatively correlated</a:t>
            </a:r>
            <a:r>
              <a:rPr lang="en-IN" sz="2000" dirty="0">
                <a:latin typeface="Times New Roman" panose="02020603050405020304" pitchFamily="18" charset="0"/>
                <a:cs typeface="Times New Roman" panose="02020603050405020304" pitchFamily="18" charset="0"/>
              </a:rPr>
              <a:t> with lung capacity whereas height and weight are </a:t>
            </a:r>
            <a:r>
              <a:rPr lang="en-IN" sz="2000" b="1" dirty="0">
                <a:latin typeface="Times New Roman" panose="02020603050405020304" pitchFamily="18" charset="0"/>
                <a:cs typeface="Times New Roman" panose="02020603050405020304" pitchFamily="18" charset="0"/>
              </a:rPr>
              <a:t> positively correlated</a:t>
            </a:r>
            <a:r>
              <a:rPr lang="en-IN" sz="2000" dirty="0">
                <a:latin typeface="Times New Roman" panose="02020603050405020304" pitchFamily="18" charset="0"/>
                <a:cs typeface="Times New Roman" panose="02020603050405020304" pitchFamily="18" charset="0"/>
              </a:rPr>
              <a:t> with lung capacity.</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lung capacity is </a:t>
            </a:r>
            <a:r>
              <a:rPr lang="en-IN" sz="2000" b="1" dirty="0">
                <a:latin typeface="Times New Roman" panose="02020603050405020304" pitchFamily="18" charset="0"/>
                <a:cs typeface="Times New Roman" panose="02020603050405020304" pitchFamily="18" charset="0"/>
              </a:rPr>
              <a:t>not normally</a:t>
            </a:r>
            <a:r>
              <a:rPr lang="en-IN" sz="2000" dirty="0">
                <a:latin typeface="Times New Roman" panose="02020603050405020304" pitchFamily="18" charset="0"/>
                <a:cs typeface="Times New Roman" panose="02020603050405020304" pitchFamily="18" charset="0"/>
              </a:rPr>
              <a:t> distributed.</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best possible regression model for forecasting purpose is given as follows:</a:t>
            </a:r>
          </a:p>
          <a:p>
            <a:pPr marL="285750" indent="-285750" algn="just">
              <a:lnSpc>
                <a:spcPct val="20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Lung capacity for sample data of females is 2.85L and for sample data of males is  3.36L</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Average lung capacity is </a:t>
            </a:r>
            <a:r>
              <a:rPr lang="en-IN" sz="2000" b="1" dirty="0">
                <a:latin typeface="Times New Roman" panose="02020603050405020304" pitchFamily="18" charset="0"/>
                <a:cs typeface="Times New Roman" panose="02020603050405020304" pitchFamily="18" charset="0"/>
              </a:rPr>
              <a:t>differing significantly</a:t>
            </a:r>
            <a:r>
              <a:rPr lang="en-IN" sz="2000" dirty="0">
                <a:latin typeface="Times New Roman" panose="02020603050405020304" pitchFamily="18" charset="0"/>
                <a:cs typeface="Times New Roman" panose="02020603050405020304" pitchFamily="18" charset="0"/>
              </a:rPr>
              <a:t> for all age, height, weight, profession groups but does </a:t>
            </a:r>
            <a:r>
              <a:rPr lang="en-IN" sz="2000" b="1" dirty="0">
                <a:latin typeface="Times New Roman" panose="02020603050405020304" pitchFamily="18" charset="0"/>
                <a:cs typeface="Times New Roman" panose="02020603050405020304" pitchFamily="18" charset="0"/>
              </a:rPr>
              <a:t>not differing significantly</a:t>
            </a:r>
            <a:r>
              <a:rPr lang="en-IN" sz="2000" dirty="0">
                <a:latin typeface="Times New Roman" panose="02020603050405020304" pitchFamily="18" charset="0"/>
                <a:cs typeface="Times New Roman" panose="02020603050405020304" pitchFamily="18" charset="0"/>
              </a:rPr>
              <a:t> for pulse rate and BMI.</a:t>
            </a:r>
          </a:p>
          <a:p>
            <a:pPr algn="just"/>
            <a:endParaRPr lang="en-IN" dirty="0">
              <a:latin typeface="Times New Roman" panose="02020603050405020304" pitchFamily="18" charset="0"/>
              <a:cs typeface="Times New Roman" panose="02020603050405020304" pitchFamily="18" charset="0"/>
            </a:endParaRPr>
          </a:p>
        </p:txBody>
      </p:sp>
      <p:sp>
        <p:nvSpPr>
          <p:cNvPr id="7" name="Text Box 2">
            <a:extLst>
              <a:ext uri="{FF2B5EF4-FFF2-40B4-BE49-F238E27FC236}">
                <a16:creationId xmlns:a16="http://schemas.microsoft.com/office/drawing/2014/main" id="{B20E1460-0DE0-409D-88C2-604C2423AAA9}"/>
              </a:ext>
            </a:extLst>
          </p:cNvPr>
          <p:cNvSpPr txBox="1">
            <a:spLocks noChangeArrowheads="1"/>
          </p:cNvSpPr>
          <p:nvPr/>
        </p:nvSpPr>
        <p:spPr bwMode="auto">
          <a:xfrm>
            <a:off x="1390222" y="3956813"/>
            <a:ext cx="7604429" cy="49644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50000"/>
              </a:lnSpc>
              <a:spcAft>
                <a:spcPts val="800"/>
              </a:spcAft>
            </a:pPr>
            <a:r>
              <a:rPr lang="en-IN"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Lung capacity= -0.01336*age + 0.08112*BMI +4.91129*weights </a:t>
            </a:r>
            <a:endParaRPr lang="en-IN"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639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BD161F-365A-4C10-85D3-32C66F6D0902}"/>
              </a:ext>
            </a:extLst>
          </p:cNvPr>
          <p:cNvSpPr txBox="1"/>
          <p:nvPr/>
        </p:nvSpPr>
        <p:spPr>
          <a:xfrm>
            <a:off x="186431" y="532660"/>
            <a:ext cx="10892901" cy="50937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For </a:t>
            </a:r>
            <a:r>
              <a:rPr lang="en-IN" sz="2000" b="1" dirty="0">
                <a:latin typeface="Times New Roman" panose="02020603050405020304" pitchFamily="18" charset="0"/>
                <a:cs typeface="Times New Roman" panose="02020603050405020304" pitchFamily="18" charset="0"/>
              </a:rPr>
              <a:t>age all groups</a:t>
            </a:r>
            <a:r>
              <a:rPr lang="en-IN" sz="2000" dirty="0">
                <a:latin typeface="Times New Roman" panose="02020603050405020304" pitchFamily="18" charset="0"/>
                <a:cs typeface="Times New Roman" panose="02020603050405020304" pitchFamily="18" charset="0"/>
              </a:rPr>
              <a:t> based on sample corresponding population median for lung capacity may be considered as unequal.</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For all BMI based on samples, population median for lung capacity may be considered as equal</a:t>
            </a:r>
            <a:r>
              <a:rPr lang="en-IN" sz="2000" b="1"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There is </a:t>
            </a:r>
            <a:r>
              <a:rPr lang="en-IN" sz="2000" b="1" dirty="0">
                <a:latin typeface="Times New Roman" panose="02020603050405020304" pitchFamily="18" charset="0"/>
                <a:cs typeface="Times New Roman" panose="02020603050405020304" pitchFamily="18" charset="0"/>
              </a:rPr>
              <a:t>no association </a:t>
            </a:r>
            <a:r>
              <a:rPr lang="en-IN" sz="2000" dirty="0">
                <a:latin typeface="Times New Roman" panose="02020603050405020304" pitchFamily="18" charset="0"/>
                <a:cs typeface="Times New Roman" panose="02020603050405020304" pitchFamily="18" charset="0"/>
              </a:rPr>
              <a:t>between </a:t>
            </a:r>
            <a:r>
              <a:rPr lang="en-IN" sz="2000" b="1" dirty="0">
                <a:latin typeface="Times New Roman" panose="02020603050405020304" pitchFamily="18" charset="0"/>
                <a:cs typeface="Times New Roman" panose="02020603050405020304" pitchFamily="18" charset="0"/>
              </a:rPr>
              <a:t>smoking and lung capacity.</a:t>
            </a:r>
            <a:endParaRPr lang="en-IN" sz="2000"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There is a </a:t>
            </a:r>
            <a:r>
              <a:rPr lang="en-IN" sz="2000" b="1" dirty="0">
                <a:latin typeface="Times New Roman" panose="02020603050405020304" pitchFamily="18" charset="0"/>
                <a:cs typeface="Times New Roman" panose="02020603050405020304" pitchFamily="18" charset="0"/>
              </a:rPr>
              <a:t>strong association </a:t>
            </a:r>
            <a:r>
              <a:rPr lang="en-IN" sz="2000" dirty="0">
                <a:latin typeface="Times New Roman" panose="02020603050405020304" pitchFamily="18" charset="0"/>
                <a:cs typeface="Times New Roman" panose="02020603050405020304" pitchFamily="18" charset="0"/>
              </a:rPr>
              <a:t>between </a:t>
            </a:r>
            <a:r>
              <a:rPr lang="en-IN" sz="2000" b="1" dirty="0">
                <a:latin typeface="Times New Roman" panose="02020603050405020304" pitchFamily="18" charset="0"/>
                <a:cs typeface="Times New Roman" panose="02020603050405020304" pitchFamily="18" charset="0"/>
              </a:rPr>
              <a:t>profession and lung capacity</a:t>
            </a:r>
            <a:r>
              <a:rPr lang="en-IN" sz="2000"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For profession, (job, housewife), (business, housewife),(business, retired),(housewife, student), (retired, student) have significantly different population median for lung capacity.</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601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099B65-5C5D-475D-BB58-2E15E2D0F0C9}"/>
              </a:ext>
            </a:extLst>
          </p:cNvPr>
          <p:cNvSpPr txBox="1"/>
          <p:nvPr/>
        </p:nvSpPr>
        <p:spPr>
          <a:xfrm>
            <a:off x="195309" y="133165"/>
            <a:ext cx="9712171" cy="523220"/>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SCOPE:</a:t>
            </a:r>
          </a:p>
        </p:txBody>
      </p:sp>
      <p:sp>
        <p:nvSpPr>
          <p:cNvPr id="3" name="TextBox 2">
            <a:extLst>
              <a:ext uri="{FF2B5EF4-FFF2-40B4-BE49-F238E27FC236}">
                <a16:creationId xmlns:a16="http://schemas.microsoft.com/office/drawing/2014/main" id="{672A09A8-6E64-4CAF-9D9C-E5FFBC350DF4}"/>
              </a:ext>
            </a:extLst>
          </p:cNvPr>
          <p:cNvSpPr txBox="1"/>
          <p:nvPr/>
        </p:nvSpPr>
        <p:spPr>
          <a:xfrm>
            <a:off x="195309" y="656385"/>
            <a:ext cx="10386874" cy="627864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regression model obtained in this project can be used </a:t>
            </a:r>
            <a:r>
              <a:rPr lang="en-IN" sz="2400" b="1" dirty="0">
                <a:latin typeface="Times New Roman" panose="02020603050405020304" pitchFamily="18" charset="0"/>
                <a:cs typeface="Times New Roman" panose="02020603050405020304" pitchFamily="18" charset="0"/>
              </a:rPr>
              <a:t>in medical field </a:t>
            </a:r>
            <a:r>
              <a:rPr lang="en-IN" sz="2400" dirty="0">
                <a:latin typeface="Times New Roman" panose="02020603050405020304" pitchFamily="18" charset="0"/>
                <a:cs typeface="Times New Roman" panose="02020603050405020304" pitchFamily="18" charset="0"/>
              </a:rPr>
              <a:t>for obtaining the lung capacity of an individual by just substituting the values of his or her age, BMI and weights can be calculated as per the given formula without performing any experiment.</a:t>
            </a:r>
          </a:p>
          <a:p>
            <a:pPr marL="285750" indent="-285750" algn="just">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Water spirometer which is used in this project can be made easily by anyone and is </a:t>
            </a:r>
            <a:r>
              <a:rPr lang="en-IN" sz="2400" b="1" dirty="0">
                <a:latin typeface="Times New Roman" panose="02020603050405020304" pitchFamily="18" charset="0"/>
                <a:cs typeface="Times New Roman" panose="02020603050405020304" pitchFamily="18" charset="0"/>
              </a:rPr>
              <a:t>cheapest</a:t>
            </a:r>
            <a:r>
              <a:rPr lang="en-IN" sz="2400" dirty="0">
                <a:latin typeface="Times New Roman" panose="02020603050405020304" pitchFamily="18" charset="0"/>
                <a:cs typeface="Times New Roman" panose="02020603050405020304" pitchFamily="18" charset="0"/>
              </a:rPr>
              <a:t> among all measuring instruments which are used in the medical field. This type of procedure for estimating lung capacity is </a:t>
            </a:r>
            <a:r>
              <a:rPr lang="en-IN" sz="2400" b="1" dirty="0">
                <a:latin typeface="Times New Roman" panose="02020603050405020304" pitchFamily="18" charset="0"/>
                <a:cs typeface="Times New Roman" panose="02020603050405020304" pitchFamily="18" charset="0"/>
              </a:rPr>
              <a:t>financially acceptable.</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725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8C158-B49D-4130-BF32-31AD6C9CC0D8}"/>
              </a:ext>
            </a:extLst>
          </p:cNvPr>
          <p:cNvSpPr txBox="1"/>
          <p:nvPr/>
        </p:nvSpPr>
        <p:spPr>
          <a:xfrm>
            <a:off x="417250" y="96452"/>
            <a:ext cx="10164932" cy="523220"/>
          </a:xfrm>
          <a:prstGeom prst="rect">
            <a:avLst/>
          </a:prstGeom>
          <a:noFill/>
        </p:spPr>
        <p:txBody>
          <a:bodyPr wrap="square" rtlCol="0">
            <a:spAutoFit/>
          </a:bodyPr>
          <a:lstStyle/>
          <a:p>
            <a:pPr algn="just"/>
            <a:r>
              <a:rPr lang="en-IN" sz="2800" b="1" u="sng" dirty="0">
                <a:latin typeface="Times New Roman" panose="02020603050405020304" pitchFamily="18" charset="0"/>
                <a:cs typeface="Times New Roman" panose="02020603050405020304" pitchFamily="18" charset="0"/>
              </a:rPr>
              <a:t>LIMITATIONS:</a:t>
            </a:r>
          </a:p>
        </p:txBody>
      </p:sp>
      <p:sp>
        <p:nvSpPr>
          <p:cNvPr id="3" name="TextBox 2">
            <a:extLst>
              <a:ext uri="{FF2B5EF4-FFF2-40B4-BE49-F238E27FC236}">
                <a16:creationId xmlns:a16="http://schemas.microsoft.com/office/drawing/2014/main" id="{902DB3B3-71CB-4160-99CC-E32F8E5616D2}"/>
              </a:ext>
            </a:extLst>
          </p:cNvPr>
          <p:cNvSpPr txBox="1"/>
          <p:nvPr/>
        </p:nvSpPr>
        <p:spPr>
          <a:xfrm>
            <a:off x="417250" y="721995"/>
            <a:ext cx="10466773" cy="590931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Observations of lung capacity do not follow Normal Distribution.</a:t>
            </a:r>
          </a:p>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The experimental procedure is time consuming as we need approximately 7-8 minutes per observation.</a:t>
            </a:r>
          </a:p>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Since some group of people did not understand the exact procedure of the experiment, they inhaled water from the pipe and further they did not       co-operate with the procedure of the experiment.</a:t>
            </a:r>
          </a:p>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Some individuals were not at rest before performing the experiment which might be affects their lung capacity value.</a:t>
            </a:r>
          </a:p>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For information such as Age, Height, Weight, Profession we have to rely on the information provided by individuals.</a:t>
            </a:r>
          </a:p>
          <a:p>
            <a:pPr marL="285750" indent="-285750"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384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A20950-C553-470B-A469-AAD501D096B9}"/>
              </a:ext>
            </a:extLst>
          </p:cNvPr>
          <p:cNvSpPr txBox="1"/>
          <p:nvPr/>
        </p:nvSpPr>
        <p:spPr>
          <a:xfrm>
            <a:off x="233265" y="111967"/>
            <a:ext cx="8434874" cy="769441"/>
          </a:xfrm>
          <a:prstGeom prst="rect">
            <a:avLst/>
          </a:prstGeom>
          <a:noFill/>
        </p:spPr>
        <p:txBody>
          <a:bodyPr wrap="square" rtlCol="0">
            <a:spAutoFit/>
          </a:bodyPr>
          <a:lstStyle/>
          <a:p>
            <a:pPr algn="just"/>
            <a:r>
              <a:rPr lang="en-IN" sz="4400" dirty="0"/>
              <a:t>References:</a:t>
            </a:r>
          </a:p>
        </p:txBody>
      </p:sp>
      <p:sp>
        <p:nvSpPr>
          <p:cNvPr id="3" name="TextBox 2">
            <a:extLst>
              <a:ext uri="{FF2B5EF4-FFF2-40B4-BE49-F238E27FC236}">
                <a16:creationId xmlns:a16="http://schemas.microsoft.com/office/drawing/2014/main" id="{C6A6850B-A39E-4211-8FD0-67E457533CC8}"/>
              </a:ext>
            </a:extLst>
          </p:cNvPr>
          <p:cNvSpPr txBox="1"/>
          <p:nvPr/>
        </p:nvSpPr>
        <p:spPr>
          <a:xfrm>
            <a:off x="345233" y="998376"/>
            <a:ext cx="10860832" cy="42473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2400" dirty="0"/>
              <a:t>Tortora, Gerard J.(2016). Principles of anatomy and physiology. Derrickson, Bryan (15</a:t>
            </a:r>
            <a:r>
              <a:rPr lang="en-IN" sz="2400" baseline="30000" dirty="0"/>
              <a:t>th</a:t>
            </a:r>
            <a:r>
              <a:rPr lang="en-IN" sz="2400" dirty="0"/>
              <a:t> ed.). Hoboken, NJ. Page number 874.</a:t>
            </a:r>
          </a:p>
          <a:p>
            <a:pPr marL="285750" indent="-285750" algn="just">
              <a:lnSpc>
                <a:spcPct val="150000"/>
              </a:lnSpc>
              <a:buFont typeface="Wingdings" panose="05000000000000000000" pitchFamily="2" charset="2"/>
              <a:buChar char="Ø"/>
            </a:pPr>
            <a:r>
              <a:rPr lang="en-IN" sz="2400" dirty="0"/>
              <a:t>Introduction to Linear Regression Analysis. Douglas C. Montgomery, EA Peck, GG Vining (5</a:t>
            </a:r>
            <a:r>
              <a:rPr lang="en-IN" sz="2400" baseline="30000" dirty="0"/>
              <a:t>th</a:t>
            </a:r>
            <a:r>
              <a:rPr lang="en-IN" sz="2400" dirty="0"/>
              <a:t> ed.).</a:t>
            </a:r>
          </a:p>
          <a:p>
            <a:pPr marL="285750" indent="-285750" algn="just">
              <a:lnSpc>
                <a:spcPct val="150000"/>
              </a:lnSpc>
              <a:buFont typeface="Wingdings" panose="05000000000000000000" pitchFamily="2" charset="2"/>
              <a:buChar char="Ø"/>
            </a:pPr>
            <a:r>
              <a:rPr lang="en-IN" sz="2400" u="sng" dirty="0">
                <a:hlinkClick r:id="rId3"/>
              </a:rPr>
              <a:t>https://www.researchgate.net/figure/nterpretation-of-Phi-and-Cramers-V_tbl2_326885374</a:t>
            </a:r>
            <a:r>
              <a:rPr lang="en-IN" sz="2400" dirty="0"/>
              <a:t> (for Cramer’s V test)</a:t>
            </a:r>
          </a:p>
          <a:p>
            <a:pPr marL="285750" indent="-285750" algn="just">
              <a:buFont typeface="Wingdings" panose="05000000000000000000" pitchFamily="2" charset="2"/>
              <a:buChar char="Ø"/>
            </a:pPr>
            <a:endParaRPr lang="en-IN" dirty="0"/>
          </a:p>
          <a:p>
            <a:pPr algn="just"/>
            <a:endParaRPr lang="en-IN" dirty="0"/>
          </a:p>
          <a:p>
            <a:pPr marL="285750" indent="-285750" algn="just">
              <a:buFont typeface="Wingdings" panose="05000000000000000000" pitchFamily="2" charset="2"/>
              <a:buChar char="Ø"/>
            </a:pPr>
            <a:endParaRPr lang="en-IN" dirty="0"/>
          </a:p>
        </p:txBody>
      </p:sp>
    </p:spTree>
    <p:extLst>
      <p:ext uri="{BB962C8B-B14F-4D97-AF65-F5344CB8AC3E}">
        <p14:creationId xmlns:p14="http://schemas.microsoft.com/office/powerpoint/2010/main" val="1774339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811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2" name="LungCapacity2">
            <a:hlinkClick r:id="" action="ppaction://media"/>
            <a:extLst>
              <a:ext uri="{FF2B5EF4-FFF2-40B4-BE49-F238E27FC236}">
                <a16:creationId xmlns:a16="http://schemas.microsoft.com/office/drawing/2014/main" id="{0BD1DE90-063E-41D1-9C1D-46F1D25791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4360" y="845586"/>
            <a:ext cx="9834465" cy="5531887"/>
          </a:xfrm>
          <a:prstGeom prst="rect">
            <a:avLst/>
          </a:prstGeom>
        </p:spPr>
      </p:pic>
      <p:sp>
        <p:nvSpPr>
          <p:cNvPr id="3" name="TextBox 2">
            <a:extLst>
              <a:ext uri="{FF2B5EF4-FFF2-40B4-BE49-F238E27FC236}">
                <a16:creationId xmlns:a16="http://schemas.microsoft.com/office/drawing/2014/main" id="{47C905CB-47CD-4D30-B4A8-8613BA9B120A}"/>
              </a:ext>
            </a:extLst>
          </p:cNvPr>
          <p:cNvSpPr txBox="1"/>
          <p:nvPr/>
        </p:nvSpPr>
        <p:spPr>
          <a:xfrm>
            <a:off x="737118" y="111967"/>
            <a:ext cx="7119258" cy="830997"/>
          </a:xfrm>
          <a:prstGeom prst="rect">
            <a:avLst/>
          </a:prstGeom>
          <a:noFill/>
        </p:spPr>
        <p:txBody>
          <a:bodyPr wrap="square" rtlCol="0">
            <a:spAutoFit/>
          </a:bodyPr>
          <a:lstStyle/>
          <a:p>
            <a:r>
              <a:rPr lang="en-IN" sz="4800" dirty="0">
                <a:solidFill>
                  <a:srgbClr val="0000CC"/>
                </a:solidFill>
                <a:latin typeface="Times New Roman" panose="02020603050405020304" pitchFamily="18" charset="0"/>
                <a:cs typeface="Times New Roman" panose="02020603050405020304" pitchFamily="18" charset="0"/>
              </a:rPr>
              <a:t>Data Collection Video</a:t>
            </a:r>
          </a:p>
        </p:txBody>
      </p:sp>
    </p:spTree>
    <p:extLst>
      <p:ext uri="{BB962C8B-B14F-4D97-AF65-F5344CB8AC3E}">
        <p14:creationId xmlns:p14="http://schemas.microsoft.com/office/powerpoint/2010/main" val="354694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7335697E-B968-4C52-B4A0-F426ECFFD0D6}"/>
              </a:ext>
            </a:extLst>
          </p:cNvPr>
          <p:cNvSpPr/>
          <p:nvPr/>
        </p:nvSpPr>
        <p:spPr>
          <a:xfrm>
            <a:off x="1152525" y="1286716"/>
            <a:ext cx="3140104" cy="1094534"/>
          </a:xfrm>
          <a:prstGeom prst="homePlate">
            <a:avLst/>
          </a:prstGeom>
          <a:gradFill flip="none" rotWithShape="1">
            <a:gsLst>
              <a:gs pos="0">
                <a:srgbClr val="FC4242"/>
              </a:gs>
              <a:gs pos="100000">
                <a:srgbClr val="4B010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ight Triangle 2">
            <a:extLst>
              <a:ext uri="{FF2B5EF4-FFF2-40B4-BE49-F238E27FC236}">
                <a16:creationId xmlns:a16="http://schemas.microsoft.com/office/drawing/2014/main" id="{BE3A11A8-08BA-4941-AE47-67098213B3CA}"/>
              </a:ext>
            </a:extLst>
          </p:cNvPr>
          <p:cNvSpPr/>
          <p:nvPr/>
        </p:nvSpPr>
        <p:spPr>
          <a:xfrm flipH="1">
            <a:off x="3525361" y="1523389"/>
            <a:ext cx="818329" cy="2096111"/>
          </a:xfrm>
          <a:prstGeom prst="rtTriangle">
            <a:avLst/>
          </a:prstGeom>
          <a:gradFill flip="none" rotWithShape="1">
            <a:gsLst>
              <a:gs pos="0">
                <a:schemeClr val="bg1">
                  <a:lumMod val="95000"/>
                  <a:alpha val="12000"/>
                </a:schemeClr>
              </a:gs>
              <a:gs pos="100000">
                <a:schemeClr val="bg2">
                  <a:lumMod val="25000"/>
                </a:schemeClr>
              </a:gs>
            </a:gsLst>
            <a:lin ang="138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209E0868-E170-4B2F-8CAA-F9122299C508}"/>
              </a:ext>
            </a:extLst>
          </p:cNvPr>
          <p:cNvSpPr txBox="1"/>
          <p:nvPr/>
        </p:nvSpPr>
        <p:spPr>
          <a:xfrm flipH="1">
            <a:off x="1279291" y="1599589"/>
            <a:ext cx="2962771" cy="461665"/>
          </a:xfrm>
          <a:prstGeom prst="rect">
            <a:avLst/>
          </a:prstGeom>
          <a:noFill/>
        </p:spPr>
        <p:txBody>
          <a:bodyPr wrap="square" rtlCol="0">
            <a:spAutoFit/>
          </a:bodyPr>
          <a:lstStyle/>
          <a:p>
            <a:pPr algn="just"/>
            <a:r>
              <a:rPr lang="en-IN" sz="2400" dirty="0">
                <a:solidFill>
                  <a:srgbClr val="FFFF00"/>
                </a:solidFill>
              </a:rPr>
              <a:t>BALLOON METHOD</a:t>
            </a:r>
          </a:p>
        </p:txBody>
      </p:sp>
      <p:pic>
        <p:nvPicPr>
          <p:cNvPr id="5" name="Picture 4">
            <a:extLst>
              <a:ext uri="{FF2B5EF4-FFF2-40B4-BE49-F238E27FC236}">
                <a16:creationId xmlns:a16="http://schemas.microsoft.com/office/drawing/2014/main" id="{6008F11A-6920-4030-A01B-3AFEF9DE5373}"/>
              </a:ext>
            </a:extLst>
          </p:cNvPr>
          <p:cNvPicPr>
            <a:picLocks noChangeAspect="1"/>
          </p:cNvPicPr>
          <p:nvPr/>
        </p:nvPicPr>
        <p:blipFill>
          <a:blip r:embed="rId3"/>
          <a:stretch>
            <a:fillRect/>
          </a:stretch>
        </p:blipFill>
        <p:spPr>
          <a:xfrm>
            <a:off x="6024236" y="375359"/>
            <a:ext cx="5710564" cy="3053641"/>
          </a:xfrm>
          <a:prstGeom prst="rect">
            <a:avLst/>
          </a:prstGeom>
          <a:ln>
            <a:noFill/>
          </a:ln>
          <a:effectLst>
            <a:outerShdw blurRad="50800" dist="38100" dir="2700000" algn="tl" rotWithShape="0">
              <a:prstClr val="black">
                <a:alpha val="40000"/>
              </a:prstClr>
            </a:outerShdw>
            <a:softEdge rad="112500"/>
          </a:effectLst>
        </p:spPr>
      </p:pic>
      <p:sp>
        <p:nvSpPr>
          <p:cNvPr id="6" name="Rectangle 5">
            <a:extLst>
              <a:ext uri="{FF2B5EF4-FFF2-40B4-BE49-F238E27FC236}">
                <a16:creationId xmlns:a16="http://schemas.microsoft.com/office/drawing/2014/main" id="{EFB5FCAC-CD3B-4A3F-B386-DC5678BFD425}"/>
              </a:ext>
            </a:extLst>
          </p:cNvPr>
          <p:cNvSpPr/>
          <p:nvPr/>
        </p:nvSpPr>
        <p:spPr>
          <a:xfrm>
            <a:off x="422041" y="4008891"/>
            <a:ext cx="11312759" cy="2308324"/>
          </a:xfrm>
          <a:prstGeom prst="rect">
            <a:avLst/>
          </a:prstGeom>
        </p:spPr>
        <p:txBody>
          <a:bodyPr wrap="square">
            <a:spAutoFit/>
          </a:bodyPr>
          <a:lstStyle/>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In this method an individual is allow to blow balloon in only one breath.</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Circumference is measured using measuring tape or scale as shown in fig above. Using formula of </a:t>
            </a:r>
            <a:r>
              <a:rPr lang="en-IN" sz="2400" b="1" dirty="0">
                <a:solidFill>
                  <a:srgbClr val="FF0000"/>
                </a:solidFill>
                <a:latin typeface="Times New Roman" panose="02020603050405020304" pitchFamily="18" charset="0"/>
                <a:cs typeface="Times New Roman" panose="02020603050405020304" pitchFamily="18" charset="0"/>
              </a:rPr>
              <a:t>volume of sphere </a:t>
            </a:r>
            <a:r>
              <a:rPr lang="en-IN" sz="2400" dirty="0">
                <a:latin typeface="Times New Roman" panose="02020603050405020304" pitchFamily="18" charset="0"/>
                <a:cs typeface="Times New Roman" panose="02020603050405020304" pitchFamily="18" charset="0"/>
              </a:rPr>
              <a:t>we can estimate  the lung capacity of an individual. </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But the drawback is that for every balloon the elasticity of rubber will not be same and most of the folks  were not able to blow the balloon which can affect on the actual value of lung capacity.</a:t>
            </a:r>
          </a:p>
        </p:txBody>
      </p:sp>
    </p:spTree>
    <p:extLst>
      <p:ext uri="{BB962C8B-B14F-4D97-AF65-F5344CB8AC3E}">
        <p14:creationId xmlns:p14="http://schemas.microsoft.com/office/powerpoint/2010/main" val="69184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8BC98887-07CB-469B-9A47-D9769800A56B}"/>
              </a:ext>
            </a:extLst>
          </p:cNvPr>
          <p:cNvSpPr/>
          <p:nvPr/>
        </p:nvSpPr>
        <p:spPr>
          <a:xfrm>
            <a:off x="756356" y="1580412"/>
            <a:ext cx="3882319" cy="1077218"/>
          </a:xfrm>
          <a:prstGeom prst="homePlate">
            <a:avLst/>
          </a:prstGeom>
          <a:gradFill flip="none" rotWithShape="1">
            <a:gsLst>
              <a:gs pos="0">
                <a:srgbClr val="FC4242"/>
              </a:gs>
              <a:gs pos="100000">
                <a:srgbClr val="4B0101"/>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ight Triangle 2">
            <a:extLst>
              <a:ext uri="{FF2B5EF4-FFF2-40B4-BE49-F238E27FC236}">
                <a16:creationId xmlns:a16="http://schemas.microsoft.com/office/drawing/2014/main" id="{BF6223EF-04B1-492F-A5CD-71FA0AC03887}"/>
              </a:ext>
            </a:extLst>
          </p:cNvPr>
          <p:cNvSpPr/>
          <p:nvPr/>
        </p:nvSpPr>
        <p:spPr>
          <a:xfrm flipH="1">
            <a:off x="3913296" y="1844768"/>
            <a:ext cx="763479" cy="1740023"/>
          </a:xfrm>
          <a:prstGeom prst="rtTriangle">
            <a:avLst/>
          </a:prstGeom>
          <a:gradFill flip="none" rotWithShape="1">
            <a:gsLst>
              <a:gs pos="0">
                <a:schemeClr val="bg1">
                  <a:lumMod val="95000"/>
                  <a:alpha val="12000"/>
                </a:schemeClr>
              </a:gs>
              <a:gs pos="100000">
                <a:schemeClr val="bg2">
                  <a:lumMod val="25000"/>
                </a:schemeClr>
              </a:gs>
            </a:gsLst>
            <a:lin ang="138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236F703D-F5DC-42F7-8B46-4F6858752339}"/>
              </a:ext>
            </a:extLst>
          </p:cNvPr>
          <p:cNvSpPr txBox="1"/>
          <p:nvPr/>
        </p:nvSpPr>
        <p:spPr>
          <a:xfrm flipH="1">
            <a:off x="1104900" y="1787618"/>
            <a:ext cx="3695700" cy="584775"/>
          </a:xfrm>
          <a:prstGeom prst="rect">
            <a:avLst/>
          </a:prstGeom>
          <a:noFill/>
        </p:spPr>
        <p:txBody>
          <a:bodyPr wrap="square" rtlCol="0">
            <a:spAutoFit/>
          </a:bodyPr>
          <a:lstStyle/>
          <a:p>
            <a:r>
              <a:rPr lang="en-IN" sz="2400" dirty="0">
                <a:solidFill>
                  <a:srgbClr val="FFFF00"/>
                </a:solidFill>
              </a:rPr>
              <a:t>WATER</a:t>
            </a:r>
            <a:r>
              <a:rPr lang="en-IN" sz="3200" dirty="0">
                <a:solidFill>
                  <a:srgbClr val="FFFF00"/>
                </a:solidFill>
              </a:rPr>
              <a:t> </a:t>
            </a:r>
            <a:r>
              <a:rPr lang="en-IN" sz="2400" dirty="0">
                <a:solidFill>
                  <a:srgbClr val="FFFF00"/>
                </a:solidFill>
              </a:rPr>
              <a:t>SPIROMETER</a:t>
            </a:r>
          </a:p>
        </p:txBody>
      </p:sp>
      <p:pic>
        <p:nvPicPr>
          <p:cNvPr id="5" name="Picture 4">
            <a:extLst>
              <a:ext uri="{FF2B5EF4-FFF2-40B4-BE49-F238E27FC236}">
                <a16:creationId xmlns:a16="http://schemas.microsoft.com/office/drawing/2014/main" id="{59BD04F7-6996-4C32-B50C-D3833BF96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078" y="647700"/>
            <a:ext cx="4920471" cy="3171825"/>
          </a:xfrm>
          <a:prstGeom prst="rect">
            <a:avLst/>
          </a:prstGeom>
          <a:ln>
            <a:noFill/>
          </a:ln>
          <a:effectLst>
            <a:outerShdw blurRad="50800" dist="38100" dir="2700000" algn="tl" rotWithShape="0">
              <a:prstClr val="black">
                <a:alpha val="40000"/>
              </a:prstClr>
            </a:outerShdw>
            <a:softEdge rad="112500"/>
          </a:effectLst>
        </p:spPr>
      </p:pic>
      <p:sp>
        <p:nvSpPr>
          <p:cNvPr id="6" name="Rectangle 5">
            <a:extLst>
              <a:ext uri="{FF2B5EF4-FFF2-40B4-BE49-F238E27FC236}">
                <a16:creationId xmlns:a16="http://schemas.microsoft.com/office/drawing/2014/main" id="{A14EA479-AE34-4855-88B5-B070FCA2C1D0}"/>
              </a:ext>
            </a:extLst>
          </p:cNvPr>
          <p:cNvSpPr/>
          <p:nvPr/>
        </p:nvSpPr>
        <p:spPr>
          <a:xfrm>
            <a:off x="800099" y="4073983"/>
            <a:ext cx="10591801" cy="1569660"/>
          </a:xfrm>
          <a:prstGeom prst="rect">
            <a:avLst/>
          </a:prstGeom>
        </p:spPr>
        <p:txBody>
          <a:bodyPr wrap="square">
            <a:spAutoFit/>
          </a:bodyPr>
          <a:lstStyle/>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a:t>
            </a:r>
            <a:r>
              <a:rPr lang="en-IN" sz="2400" b="1" dirty="0">
                <a:latin typeface="Times New Roman" panose="02020603050405020304" pitchFamily="18" charset="0"/>
                <a:cs typeface="Times New Roman" panose="02020603050405020304" pitchFamily="18" charset="0"/>
              </a:rPr>
              <a:t> </a:t>
            </a:r>
            <a:r>
              <a:rPr lang="en-IN" sz="2400" b="1" dirty="0">
                <a:solidFill>
                  <a:srgbClr val="FF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is very simple method and estimates lung capacity of an individual with 95% of accuracy.</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requirements for making the water spirometer are easily available and it is the cheapest method among all.</a:t>
            </a:r>
          </a:p>
        </p:txBody>
      </p:sp>
    </p:spTree>
    <p:extLst>
      <p:ext uri="{BB962C8B-B14F-4D97-AF65-F5344CB8AC3E}">
        <p14:creationId xmlns:p14="http://schemas.microsoft.com/office/powerpoint/2010/main" val="1770811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1CB1F-3EE9-40AF-8979-E6092EE8E7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549" y="985202"/>
            <a:ext cx="3095625" cy="3186748"/>
          </a:xfrm>
          <a:prstGeom prst="rect">
            <a:avLst/>
          </a:prstGeom>
          <a:noFill/>
          <a:ln>
            <a:noFill/>
          </a:ln>
        </p:spPr>
      </p:pic>
      <p:sp>
        <p:nvSpPr>
          <p:cNvPr id="3" name="Text Box 2">
            <a:extLst>
              <a:ext uri="{FF2B5EF4-FFF2-40B4-BE49-F238E27FC236}">
                <a16:creationId xmlns:a16="http://schemas.microsoft.com/office/drawing/2014/main" id="{0A28B75B-CEAE-4CCE-8695-74DA4F4C19FA}"/>
              </a:ext>
            </a:extLst>
          </p:cNvPr>
          <p:cNvSpPr txBox="1">
            <a:spLocks noChangeArrowheads="1"/>
          </p:cNvSpPr>
          <p:nvPr/>
        </p:nvSpPr>
        <p:spPr bwMode="auto">
          <a:xfrm>
            <a:off x="3826510" y="1070927"/>
            <a:ext cx="2269490" cy="186730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FEMALE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AGE:20</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HEIGHT:1.6764</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4.2L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B7F9F29-4832-455E-969E-BDA44065712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6335" y="985203"/>
            <a:ext cx="3412489" cy="3053398"/>
          </a:xfrm>
          <a:prstGeom prst="rect">
            <a:avLst/>
          </a:prstGeom>
          <a:noFill/>
          <a:ln>
            <a:noFill/>
          </a:ln>
        </p:spPr>
      </p:pic>
      <p:sp>
        <p:nvSpPr>
          <p:cNvPr id="5" name="TextBox 4">
            <a:extLst>
              <a:ext uri="{FF2B5EF4-FFF2-40B4-BE49-F238E27FC236}">
                <a16:creationId xmlns:a16="http://schemas.microsoft.com/office/drawing/2014/main" id="{07FD8290-0EA2-4E5F-B70F-2B3630995B0A}"/>
              </a:ext>
            </a:extLst>
          </p:cNvPr>
          <p:cNvSpPr txBox="1"/>
          <p:nvPr/>
        </p:nvSpPr>
        <p:spPr>
          <a:xfrm>
            <a:off x="523875" y="161925"/>
            <a:ext cx="8858250" cy="769441"/>
          </a:xfrm>
          <a:prstGeom prst="rect">
            <a:avLst/>
          </a:prstGeom>
          <a:noFill/>
        </p:spPr>
        <p:txBody>
          <a:bodyPr wrap="square" rtlCol="0">
            <a:spAutoFit/>
          </a:bodyPr>
          <a:lstStyle/>
          <a:p>
            <a:r>
              <a:rPr lang="en-IN" sz="4400" dirty="0">
                <a:solidFill>
                  <a:srgbClr val="0000CC"/>
                </a:solidFill>
              </a:rPr>
              <a:t>Data collection method :</a:t>
            </a:r>
          </a:p>
        </p:txBody>
      </p:sp>
      <p:sp>
        <p:nvSpPr>
          <p:cNvPr id="6" name="Text Box 2">
            <a:extLst>
              <a:ext uri="{FF2B5EF4-FFF2-40B4-BE49-F238E27FC236}">
                <a16:creationId xmlns:a16="http://schemas.microsoft.com/office/drawing/2014/main" id="{8AA02002-806A-484B-A56B-19853FC7D5F5}"/>
              </a:ext>
            </a:extLst>
          </p:cNvPr>
          <p:cNvSpPr txBox="1">
            <a:spLocks noChangeArrowheads="1"/>
          </p:cNvSpPr>
          <p:nvPr/>
        </p:nvSpPr>
        <p:spPr bwMode="auto">
          <a:xfrm>
            <a:off x="9789161" y="1168718"/>
            <a:ext cx="2269490" cy="216366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 28</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HEIGHT:1.76784 metre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4.5L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C957C28-188E-4B10-B456-A7144BCA922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548" y="4349432"/>
            <a:ext cx="3095625" cy="2432368"/>
          </a:xfrm>
          <a:prstGeom prst="rect">
            <a:avLst/>
          </a:prstGeom>
          <a:noFill/>
          <a:ln>
            <a:noFill/>
          </a:ln>
        </p:spPr>
      </p:pic>
      <p:sp>
        <p:nvSpPr>
          <p:cNvPr id="8" name="Text Box 2">
            <a:extLst>
              <a:ext uri="{FF2B5EF4-FFF2-40B4-BE49-F238E27FC236}">
                <a16:creationId xmlns:a16="http://schemas.microsoft.com/office/drawing/2014/main" id="{C67425E3-088D-4DAB-BB7F-04EFDB559FF9}"/>
              </a:ext>
            </a:extLst>
          </p:cNvPr>
          <p:cNvSpPr txBox="1">
            <a:spLocks noChangeArrowheads="1"/>
          </p:cNvSpPr>
          <p:nvPr/>
        </p:nvSpPr>
        <p:spPr bwMode="auto">
          <a:xfrm>
            <a:off x="3826510" y="4219175"/>
            <a:ext cx="2269490" cy="25626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AGE:33</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HEIGHT:1.70688 metre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3.5L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1A1D703-1D5A-473F-A3B1-050B585240C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36335" y="4349432"/>
            <a:ext cx="3412489" cy="2346643"/>
          </a:xfrm>
          <a:prstGeom prst="rect">
            <a:avLst/>
          </a:prstGeom>
          <a:noFill/>
          <a:ln>
            <a:noFill/>
          </a:ln>
        </p:spPr>
      </p:pic>
      <p:sp>
        <p:nvSpPr>
          <p:cNvPr id="10" name="Text Box 2">
            <a:extLst>
              <a:ext uri="{FF2B5EF4-FFF2-40B4-BE49-F238E27FC236}">
                <a16:creationId xmlns:a16="http://schemas.microsoft.com/office/drawing/2014/main" id="{84C50B4C-BB12-4B26-B8DA-7CE76C51A97B}"/>
              </a:ext>
            </a:extLst>
          </p:cNvPr>
          <p:cNvSpPr txBox="1">
            <a:spLocks noChangeArrowheads="1"/>
          </p:cNvSpPr>
          <p:nvPr/>
        </p:nvSpPr>
        <p:spPr bwMode="auto">
          <a:xfrm>
            <a:off x="9789159" y="4302601"/>
            <a:ext cx="2269490" cy="216366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FEMALE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 53 years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 1.64592 metre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2.2L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032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E9971D-A90B-4DBC-9B1F-4DA75DBFA6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221" y="437844"/>
            <a:ext cx="3596005" cy="2801938"/>
          </a:xfrm>
          <a:prstGeom prst="rect">
            <a:avLst/>
          </a:prstGeom>
          <a:noFill/>
          <a:ln>
            <a:noFill/>
          </a:ln>
        </p:spPr>
      </p:pic>
      <p:sp>
        <p:nvSpPr>
          <p:cNvPr id="3" name="Text Box 2">
            <a:extLst>
              <a:ext uri="{FF2B5EF4-FFF2-40B4-BE49-F238E27FC236}">
                <a16:creationId xmlns:a16="http://schemas.microsoft.com/office/drawing/2014/main" id="{AEBCF2B5-A807-4677-BB2E-BCFBB4EF295D}"/>
              </a:ext>
            </a:extLst>
          </p:cNvPr>
          <p:cNvSpPr txBox="1">
            <a:spLocks noChangeArrowheads="1"/>
          </p:cNvSpPr>
          <p:nvPr/>
        </p:nvSpPr>
        <p:spPr bwMode="auto">
          <a:xfrm>
            <a:off x="7437755" y="684212"/>
            <a:ext cx="2269490" cy="216366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FEMALE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 27</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HEIGHT:1.64592 metre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3.3L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A77FCEC-B8AB-491D-BC96-85DE195F237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8222" y="3817937"/>
            <a:ext cx="3596004" cy="2801938"/>
          </a:xfrm>
          <a:prstGeom prst="rect">
            <a:avLst/>
          </a:prstGeom>
          <a:noFill/>
          <a:ln>
            <a:noFill/>
          </a:ln>
        </p:spPr>
      </p:pic>
      <p:sp>
        <p:nvSpPr>
          <p:cNvPr id="5" name="Text Box 2">
            <a:extLst>
              <a:ext uri="{FF2B5EF4-FFF2-40B4-BE49-F238E27FC236}">
                <a16:creationId xmlns:a16="http://schemas.microsoft.com/office/drawing/2014/main" id="{5E2224EF-E763-4FA3-86FF-C31CEC8F07B1}"/>
              </a:ext>
            </a:extLst>
          </p:cNvPr>
          <p:cNvSpPr txBox="1">
            <a:spLocks noChangeArrowheads="1"/>
          </p:cNvSpPr>
          <p:nvPr/>
        </p:nvSpPr>
        <p:spPr bwMode="auto">
          <a:xfrm>
            <a:off x="7437755" y="3817937"/>
            <a:ext cx="2269490" cy="25626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GENDER: MALE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AGE: 58</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HEIGHT:1.81 metre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LUNG CAPACITY: 3.2L</a:t>
            </a:r>
          </a:p>
          <a:p>
            <a:pPr>
              <a:lnSpc>
                <a:spcPct val="107000"/>
              </a:lnSpc>
              <a:spcAft>
                <a:spcPts val="8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Heart surgery : </a:t>
            </a:r>
            <a:r>
              <a:rPr lang="en-IN" b="1" dirty="0" err="1">
                <a:effectLst/>
                <a:latin typeface="Times New Roman" panose="02020603050405020304" pitchFamily="18" charset="0"/>
                <a:ea typeface="Calibri" panose="020F0502020204030204" pitchFamily="34" charset="0"/>
                <a:cs typeface="Times New Roman" panose="02020603050405020304" pitchFamily="18" charset="0"/>
              </a:rPr>
              <a:t>Paacemaker</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62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154C51D-D12C-4119-AE58-A2A30512DC8A}"/>
              </a:ext>
            </a:extLst>
          </p:cNvPr>
          <p:cNvCxnSpPr>
            <a:cxnSpLocks/>
          </p:cNvCxnSpPr>
          <p:nvPr/>
        </p:nvCxnSpPr>
        <p:spPr>
          <a:xfrm flipV="1">
            <a:off x="865224" y="1287185"/>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5" name="Freeform: Shape 4">
            <a:extLst>
              <a:ext uri="{FF2B5EF4-FFF2-40B4-BE49-F238E27FC236}">
                <a16:creationId xmlns:a16="http://schemas.microsoft.com/office/drawing/2014/main" id="{3F2C8366-596F-489F-BB98-8C9C8063DB32}"/>
              </a:ext>
            </a:extLst>
          </p:cNvPr>
          <p:cNvSpPr/>
          <p:nvPr/>
        </p:nvSpPr>
        <p:spPr>
          <a:xfrm rot="5400000">
            <a:off x="186044" y="1600519"/>
            <a:ext cx="1692740" cy="1731145"/>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0000"/>
              </a:gs>
              <a:gs pos="97000">
                <a:schemeClr val="accent1">
                  <a:lumMod val="50000"/>
                </a:schemeClr>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6BC0B7AA-57DB-499B-A42A-44E5AD9F1B6C}"/>
              </a:ext>
            </a:extLst>
          </p:cNvPr>
          <p:cNvCxnSpPr>
            <a:cxnSpLocks/>
          </p:cNvCxnSpPr>
          <p:nvPr/>
        </p:nvCxnSpPr>
        <p:spPr>
          <a:xfrm flipV="1">
            <a:off x="1005429" y="82118"/>
            <a:ext cx="0" cy="13320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BA85BF-A298-479E-8F5F-53AE8C0866AD}"/>
              </a:ext>
            </a:extLst>
          </p:cNvPr>
          <p:cNvCxnSpPr>
            <a:cxnSpLocks/>
            <a:endCxn id="5" idx="3"/>
          </p:cNvCxnSpPr>
          <p:nvPr/>
        </p:nvCxnSpPr>
        <p:spPr>
          <a:xfrm>
            <a:off x="1008790" y="1356787"/>
            <a:ext cx="161228" cy="462408"/>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BEB5062-6D2F-47AB-BBAD-4D175BF6D3DA}"/>
              </a:ext>
            </a:extLst>
          </p:cNvPr>
          <p:cNvCxnSpPr>
            <a:cxnSpLocks/>
            <a:stCxn id="5" idx="1"/>
            <a:endCxn id="5" idx="3"/>
          </p:cNvCxnSpPr>
          <p:nvPr/>
        </p:nvCxnSpPr>
        <p:spPr>
          <a:xfrm>
            <a:off x="903686" y="1819195"/>
            <a:ext cx="266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9C4843-3ABA-4B72-9599-3B6846575376}"/>
              </a:ext>
            </a:extLst>
          </p:cNvPr>
          <p:cNvCxnSpPr>
            <a:cxnSpLocks/>
          </p:cNvCxnSpPr>
          <p:nvPr/>
        </p:nvCxnSpPr>
        <p:spPr>
          <a:xfrm flipV="1">
            <a:off x="2273931" y="3530512"/>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24" name="Freeform: Shape 23">
            <a:extLst>
              <a:ext uri="{FF2B5EF4-FFF2-40B4-BE49-F238E27FC236}">
                <a16:creationId xmlns:a16="http://schemas.microsoft.com/office/drawing/2014/main" id="{D14DE263-657F-44A4-9A6F-B96D5CF884E6}"/>
              </a:ext>
            </a:extLst>
          </p:cNvPr>
          <p:cNvSpPr/>
          <p:nvPr/>
        </p:nvSpPr>
        <p:spPr>
          <a:xfrm rot="5400000">
            <a:off x="1394132" y="3955883"/>
            <a:ext cx="2015231" cy="1731145"/>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0000"/>
              </a:gs>
              <a:gs pos="97000">
                <a:srgbClr val="002060"/>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5" name="Straight Connector 24">
            <a:extLst>
              <a:ext uri="{FF2B5EF4-FFF2-40B4-BE49-F238E27FC236}">
                <a16:creationId xmlns:a16="http://schemas.microsoft.com/office/drawing/2014/main" id="{C3250BC2-7AF2-4476-90BB-228FEDA2975C}"/>
              </a:ext>
            </a:extLst>
          </p:cNvPr>
          <p:cNvCxnSpPr>
            <a:cxnSpLocks/>
          </p:cNvCxnSpPr>
          <p:nvPr/>
        </p:nvCxnSpPr>
        <p:spPr>
          <a:xfrm flipV="1">
            <a:off x="2406185" y="82118"/>
            <a:ext cx="0" cy="35488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43D8DB-8144-413E-AE63-FC9D3C7353BE}"/>
              </a:ext>
            </a:extLst>
          </p:cNvPr>
          <p:cNvCxnSpPr>
            <a:cxnSpLocks/>
          </p:cNvCxnSpPr>
          <p:nvPr/>
        </p:nvCxnSpPr>
        <p:spPr>
          <a:xfrm>
            <a:off x="2378124" y="3562794"/>
            <a:ext cx="161228" cy="500409"/>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377799-7BA7-4F30-81FE-B096E82FC97D}"/>
              </a:ext>
            </a:extLst>
          </p:cNvPr>
          <p:cNvCxnSpPr>
            <a:cxnSpLocks/>
            <a:stCxn id="24" idx="1"/>
            <a:endCxn id="24" idx="3"/>
          </p:cNvCxnSpPr>
          <p:nvPr/>
        </p:nvCxnSpPr>
        <p:spPr>
          <a:xfrm>
            <a:off x="2273019" y="4051315"/>
            <a:ext cx="266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B912D5-72A0-447B-AA19-061E39583FBF}"/>
              </a:ext>
            </a:extLst>
          </p:cNvPr>
          <p:cNvCxnSpPr>
            <a:cxnSpLocks/>
          </p:cNvCxnSpPr>
          <p:nvPr/>
        </p:nvCxnSpPr>
        <p:spPr>
          <a:xfrm flipV="1">
            <a:off x="3609754" y="541089"/>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40" name="Freeform: Shape 39">
            <a:extLst>
              <a:ext uri="{FF2B5EF4-FFF2-40B4-BE49-F238E27FC236}">
                <a16:creationId xmlns:a16="http://schemas.microsoft.com/office/drawing/2014/main" id="{CE6CD09A-F56E-40AD-B921-85F8DE077C6F}"/>
              </a:ext>
            </a:extLst>
          </p:cNvPr>
          <p:cNvSpPr/>
          <p:nvPr/>
        </p:nvSpPr>
        <p:spPr>
          <a:xfrm rot="5400000">
            <a:off x="3143131" y="595976"/>
            <a:ext cx="1346660" cy="1873025"/>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0000"/>
              </a:gs>
              <a:gs pos="97000">
                <a:srgbClr val="002060"/>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1" name="Straight Connector 40">
            <a:extLst>
              <a:ext uri="{FF2B5EF4-FFF2-40B4-BE49-F238E27FC236}">
                <a16:creationId xmlns:a16="http://schemas.microsoft.com/office/drawing/2014/main" id="{862220D6-43E3-466E-A2E4-6B508F2A733A}"/>
              </a:ext>
            </a:extLst>
          </p:cNvPr>
          <p:cNvCxnSpPr>
            <a:cxnSpLocks/>
          </p:cNvCxnSpPr>
          <p:nvPr/>
        </p:nvCxnSpPr>
        <p:spPr>
          <a:xfrm flipV="1">
            <a:off x="3749959" y="82118"/>
            <a:ext cx="0" cy="600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67C16A8-E76B-48A9-BCC4-A3CBDD22B0AC}"/>
              </a:ext>
            </a:extLst>
          </p:cNvPr>
          <p:cNvCxnSpPr>
            <a:cxnSpLocks/>
            <a:endCxn id="40" idx="3"/>
          </p:cNvCxnSpPr>
          <p:nvPr/>
        </p:nvCxnSpPr>
        <p:spPr>
          <a:xfrm>
            <a:off x="3721897" y="596224"/>
            <a:ext cx="243446" cy="421626"/>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D517188-57FA-4E83-8BEA-B3F0222F0EA5}"/>
              </a:ext>
            </a:extLst>
          </p:cNvPr>
          <p:cNvCxnSpPr>
            <a:cxnSpLocks/>
            <a:stCxn id="40" idx="1"/>
            <a:endCxn id="40" idx="3"/>
          </p:cNvCxnSpPr>
          <p:nvPr/>
        </p:nvCxnSpPr>
        <p:spPr>
          <a:xfrm>
            <a:off x="3677183" y="1017850"/>
            <a:ext cx="2881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C9FB8CB-BC65-4DDA-BBDA-9B504D578408}"/>
              </a:ext>
            </a:extLst>
          </p:cNvPr>
          <p:cNvCxnSpPr>
            <a:cxnSpLocks/>
          </p:cNvCxnSpPr>
          <p:nvPr/>
        </p:nvCxnSpPr>
        <p:spPr>
          <a:xfrm flipV="1">
            <a:off x="7769611" y="534466"/>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50" name="Freeform: Shape 49">
            <a:extLst>
              <a:ext uri="{FF2B5EF4-FFF2-40B4-BE49-F238E27FC236}">
                <a16:creationId xmlns:a16="http://schemas.microsoft.com/office/drawing/2014/main" id="{36DCEF8A-99F2-453D-A5D1-68E79C2B117B}"/>
              </a:ext>
            </a:extLst>
          </p:cNvPr>
          <p:cNvSpPr/>
          <p:nvPr/>
        </p:nvSpPr>
        <p:spPr>
          <a:xfrm rot="5400000">
            <a:off x="7334297" y="558043"/>
            <a:ext cx="1353285" cy="1942269"/>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0000"/>
              </a:gs>
              <a:gs pos="97000">
                <a:srgbClr val="002060"/>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1" name="Straight Connector 50">
            <a:extLst>
              <a:ext uri="{FF2B5EF4-FFF2-40B4-BE49-F238E27FC236}">
                <a16:creationId xmlns:a16="http://schemas.microsoft.com/office/drawing/2014/main" id="{8ADC1763-E8DD-4EEC-9537-009CD1375143}"/>
              </a:ext>
            </a:extLst>
          </p:cNvPr>
          <p:cNvCxnSpPr>
            <a:cxnSpLocks/>
          </p:cNvCxnSpPr>
          <p:nvPr/>
        </p:nvCxnSpPr>
        <p:spPr>
          <a:xfrm flipV="1">
            <a:off x="7909816" y="75495"/>
            <a:ext cx="0" cy="600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878D03-A583-4729-947C-AF606A3137A5}"/>
              </a:ext>
            </a:extLst>
          </p:cNvPr>
          <p:cNvCxnSpPr>
            <a:cxnSpLocks/>
            <a:endCxn id="50" idx="3"/>
          </p:cNvCxnSpPr>
          <p:nvPr/>
        </p:nvCxnSpPr>
        <p:spPr>
          <a:xfrm>
            <a:off x="7881754" y="589601"/>
            <a:ext cx="283571" cy="422405"/>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B5DB33C-E934-48D4-B66E-57B13C55970D}"/>
              </a:ext>
            </a:extLst>
          </p:cNvPr>
          <p:cNvCxnSpPr>
            <a:cxnSpLocks/>
            <a:stCxn id="50" idx="1"/>
            <a:endCxn id="50" idx="3"/>
          </p:cNvCxnSpPr>
          <p:nvPr/>
        </p:nvCxnSpPr>
        <p:spPr>
          <a:xfrm>
            <a:off x="7866512" y="1012006"/>
            <a:ext cx="2988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1FC4D1-831F-419D-81B5-3F7C5018D7A7}"/>
              </a:ext>
            </a:extLst>
          </p:cNvPr>
          <p:cNvCxnSpPr>
            <a:cxnSpLocks/>
          </p:cNvCxnSpPr>
          <p:nvPr/>
        </p:nvCxnSpPr>
        <p:spPr>
          <a:xfrm flipV="1">
            <a:off x="9383721" y="3523888"/>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55" name="Freeform: Shape 54">
            <a:extLst>
              <a:ext uri="{FF2B5EF4-FFF2-40B4-BE49-F238E27FC236}">
                <a16:creationId xmlns:a16="http://schemas.microsoft.com/office/drawing/2014/main" id="{86B6D337-6C8B-4465-9882-5F4D6F475112}"/>
              </a:ext>
            </a:extLst>
          </p:cNvPr>
          <p:cNvSpPr/>
          <p:nvPr/>
        </p:nvSpPr>
        <p:spPr>
          <a:xfrm rot="5400000">
            <a:off x="8503922" y="3931548"/>
            <a:ext cx="2015231" cy="1731145"/>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2121"/>
              </a:gs>
              <a:gs pos="97000">
                <a:srgbClr val="002060"/>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6" name="Straight Connector 55">
            <a:extLst>
              <a:ext uri="{FF2B5EF4-FFF2-40B4-BE49-F238E27FC236}">
                <a16:creationId xmlns:a16="http://schemas.microsoft.com/office/drawing/2014/main" id="{039116EA-755E-411E-A233-79A93C79E23F}"/>
              </a:ext>
            </a:extLst>
          </p:cNvPr>
          <p:cNvCxnSpPr>
            <a:cxnSpLocks/>
          </p:cNvCxnSpPr>
          <p:nvPr/>
        </p:nvCxnSpPr>
        <p:spPr>
          <a:xfrm flipV="1">
            <a:off x="9515975" y="75494"/>
            <a:ext cx="0" cy="35488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0C797D-2475-4930-93CC-82C24B6FF91E}"/>
              </a:ext>
            </a:extLst>
          </p:cNvPr>
          <p:cNvCxnSpPr>
            <a:cxnSpLocks/>
          </p:cNvCxnSpPr>
          <p:nvPr/>
        </p:nvCxnSpPr>
        <p:spPr>
          <a:xfrm>
            <a:off x="9487913" y="3538459"/>
            <a:ext cx="161228" cy="500409"/>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218623C-85C7-4E20-A9DF-CA8E62266F18}"/>
              </a:ext>
            </a:extLst>
          </p:cNvPr>
          <p:cNvCxnSpPr>
            <a:cxnSpLocks/>
            <a:stCxn id="55" idx="1"/>
            <a:endCxn id="55" idx="3"/>
          </p:cNvCxnSpPr>
          <p:nvPr/>
        </p:nvCxnSpPr>
        <p:spPr>
          <a:xfrm>
            <a:off x="9382809" y="4026980"/>
            <a:ext cx="266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B59F02-DF9B-496C-AD98-2FCB17F125B0}"/>
              </a:ext>
            </a:extLst>
          </p:cNvPr>
          <p:cNvCxnSpPr>
            <a:cxnSpLocks/>
          </p:cNvCxnSpPr>
          <p:nvPr/>
        </p:nvCxnSpPr>
        <p:spPr>
          <a:xfrm flipV="1">
            <a:off x="10734107" y="1224901"/>
            <a:ext cx="132254" cy="514980"/>
          </a:xfrm>
          <a:prstGeom prst="line">
            <a:avLst/>
          </a:prstGeom>
          <a:ln w="28575"/>
        </p:spPr>
        <p:style>
          <a:lnRef idx="1">
            <a:schemeClr val="dk1"/>
          </a:lnRef>
          <a:fillRef idx="0">
            <a:schemeClr val="dk1"/>
          </a:fillRef>
          <a:effectRef idx="0">
            <a:schemeClr val="dk1"/>
          </a:effectRef>
          <a:fontRef idx="minor">
            <a:schemeClr val="tx1"/>
          </a:fontRef>
        </p:style>
      </p:cxnSp>
      <p:sp>
        <p:nvSpPr>
          <p:cNvPr id="60" name="Freeform: Shape 59">
            <a:extLst>
              <a:ext uri="{FF2B5EF4-FFF2-40B4-BE49-F238E27FC236}">
                <a16:creationId xmlns:a16="http://schemas.microsoft.com/office/drawing/2014/main" id="{DA277FB5-D641-4C2D-B613-1BE559B5EED8}"/>
              </a:ext>
            </a:extLst>
          </p:cNvPr>
          <p:cNvSpPr/>
          <p:nvPr/>
        </p:nvSpPr>
        <p:spPr>
          <a:xfrm rot="5400000">
            <a:off x="10178203" y="1389898"/>
            <a:ext cx="1692740" cy="2001171"/>
          </a:xfrm>
          <a:custGeom>
            <a:avLst/>
            <a:gdLst>
              <a:gd name="connsiteX0" fmla="*/ 86555 w 2015231"/>
              <a:gd name="connsiteY0" fmla="*/ 861135 h 1731145"/>
              <a:gd name="connsiteX1" fmla="*/ 237475 w 2015231"/>
              <a:gd name="connsiteY1" fmla="*/ 994301 h 1731145"/>
              <a:gd name="connsiteX2" fmla="*/ 388395 w 2015231"/>
              <a:gd name="connsiteY2" fmla="*/ 861135 h 1731145"/>
              <a:gd name="connsiteX3" fmla="*/ 237475 w 2015231"/>
              <a:gd name="connsiteY3" fmla="*/ 727969 h 1731145"/>
              <a:gd name="connsiteX4" fmla="*/ 86555 w 2015231"/>
              <a:gd name="connsiteY4" fmla="*/ 861135 h 1731145"/>
              <a:gd name="connsiteX5" fmla="*/ 0 w 2015231"/>
              <a:gd name="connsiteY5" fmla="*/ 865573 h 1731145"/>
              <a:gd name="connsiteX6" fmla="*/ 432786 w 2015231"/>
              <a:gd name="connsiteY6" fmla="*/ 0 h 1731145"/>
              <a:gd name="connsiteX7" fmla="*/ 1582445 w 2015231"/>
              <a:gd name="connsiteY7" fmla="*/ 0 h 1731145"/>
              <a:gd name="connsiteX8" fmla="*/ 2015231 w 2015231"/>
              <a:gd name="connsiteY8" fmla="*/ 865573 h 1731145"/>
              <a:gd name="connsiteX9" fmla="*/ 1582445 w 2015231"/>
              <a:gd name="connsiteY9" fmla="*/ 1731145 h 1731145"/>
              <a:gd name="connsiteX10" fmla="*/ 432786 w 2015231"/>
              <a:gd name="connsiteY10" fmla="*/ 1731145 h 173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231" h="1731145">
                <a:moveTo>
                  <a:pt x="86555" y="861135"/>
                </a:moveTo>
                <a:cubicBezTo>
                  <a:pt x="86555" y="934681"/>
                  <a:pt x="154124" y="994301"/>
                  <a:pt x="237475" y="994301"/>
                </a:cubicBezTo>
                <a:cubicBezTo>
                  <a:pt x="320826" y="994301"/>
                  <a:pt x="388395" y="934681"/>
                  <a:pt x="388395" y="861135"/>
                </a:cubicBezTo>
                <a:cubicBezTo>
                  <a:pt x="388395" y="787589"/>
                  <a:pt x="320826" y="727969"/>
                  <a:pt x="237475" y="727969"/>
                </a:cubicBezTo>
                <a:cubicBezTo>
                  <a:pt x="154124" y="727969"/>
                  <a:pt x="86555" y="787589"/>
                  <a:pt x="86555" y="861135"/>
                </a:cubicBezTo>
                <a:close/>
                <a:moveTo>
                  <a:pt x="0" y="865573"/>
                </a:moveTo>
                <a:lnTo>
                  <a:pt x="432786" y="0"/>
                </a:lnTo>
                <a:lnTo>
                  <a:pt x="1582445" y="0"/>
                </a:lnTo>
                <a:lnTo>
                  <a:pt x="2015231" y="865573"/>
                </a:lnTo>
                <a:lnTo>
                  <a:pt x="1582445" y="1731145"/>
                </a:lnTo>
                <a:lnTo>
                  <a:pt x="432786" y="1731145"/>
                </a:lnTo>
                <a:close/>
              </a:path>
            </a:pathLst>
          </a:custGeom>
          <a:gradFill flip="none" rotWithShape="1">
            <a:gsLst>
              <a:gs pos="0">
                <a:srgbClr val="FF0000"/>
              </a:gs>
              <a:gs pos="97000">
                <a:srgbClr val="002060"/>
              </a:gs>
            </a:gsLst>
            <a:path path="circle">
              <a:fillToRect l="50000" t="50000" r="50000" b="50000"/>
            </a:path>
            <a:tileRect/>
          </a:gradFill>
          <a:ln w="38100">
            <a:solidFill>
              <a:schemeClr val="bg1"/>
            </a:solidFill>
          </a:ln>
          <a:effectLst>
            <a:outerShdw blurRad="152400" dist="63500" dir="27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1" name="Straight Connector 60">
            <a:extLst>
              <a:ext uri="{FF2B5EF4-FFF2-40B4-BE49-F238E27FC236}">
                <a16:creationId xmlns:a16="http://schemas.microsoft.com/office/drawing/2014/main" id="{4C63155B-A206-418B-813D-A0D44809F642}"/>
              </a:ext>
            </a:extLst>
          </p:cNvPr>
          <p:cNvCxnSpPr>
            <a:cxnSpLocks/>
          </p:cNvCxnSpPr>
          <p:nvPr/>
        </p:nvCxnSpPr>
        <p:spPr>
          <a:xfrm flipV="1">
            <a:off x="10874312" y="19834"/>
            <a:ext cx="0" cy="13320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2E41B63-615B-425C-B50F-AC481658330B}"/>
              </a:ext>
            </a:extLst>
          </p:cNvPr>
          <p:cNvCxnSpPr>
            <a:cxnSpLocks/>
            <a:endCxn id="60" idx="3"/>
          </p:cNvCxnSpPr>
          <p:nvPr/>
        </p:nvCxnSpPr>
        <p:spPr>
          <a:xfrm>
            <a:off x="10865936" y="1281179"/>
            <a:ext cx="317705" cy="46240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ADFE5FD-2F95-49E8-953B-1DD8CCE5D773}"/>
              </a:ext>
            </a:extLst>
          </p:cNvPr>
          <p:cNvCxnSpPr>
            <a:cxnSpLocks/>
            <a:stCxn id="60" idx="1"/>
            <a:endCxn id="60" idx="3"/>
          </p:cNvCxnSpPr>
          <p:nvPr/>
        </p:nvCxnSpPr>
        <p:spPr>
          <a:xfrm>
            <a:off x="10875766" y="1743587"/>
            <a:ext cx="307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FB8B858-358A-418A-905A-D357499B08AF}"/>
              </a:ext>
            </a:extLst>
          </p:cNvPr>
          <p:cNvSpPr txBox="1"/>
          <p:nvPr/>
        </p:nvSpPr>
        <p:spPr>
          <a:xfrm>
            <a:off x="600678" y="2204481"/>
            <a:ext cx="1049572" cy="523220"/>
          </a:xfrm>
          <a:prstGeom prst="rect">
            <a:avLst/>
          </a:prstGeom>
          <a:noFill/>
        </p:spPr>
        <p:txBody>
          <a:bodyPr wrap="square" rtlCol="0">
            <a:spAutoFit/>
          </a:bodyPr>
          <a:lstStyle/>
          <a:p>
            <a:r>
              <a:rPr lang="en-IN" sz="2800" b="1" dirty="0">
                <a:solidFill>
                  <a:srgbClr val="FFFF00"/>
                </a:solidFill>
              </a:rPr>
              <a:t>AGE</a:t>
            </a:r>
          </a:p>
        </p:txBody>
      </p:sp>
      <p:sp>
        <p:nvSpPr>
          <p:cNvPr id="67" name="TextBox 66">
            <a:extLst>
              <a:ext uri="{FF2B5EF4-FFF2-40B4-BE49-F238E27FC236}">
                <a16:creationId xmlns:a16="http://schemas.microsoft.com/office/drawing/2014/main" id="{77BC8CCB-36FD-448C-8B6A-86ED76D43033}"/>
              </a:ext>
            </a:extLst>
          </p:cNvPr>
          <p:cNvSpPr txBox="1"/>
          <p:nvPr/>
        </p:nvSpPr>
        <p:spPr>
          <a:xfrm>
            <a:off x="1814890" y="4615412"/>
            <a:ext cx="1731145" cy="523220"/>
          </a:xfrm>
          <a:prstGeom prst="rect">
            <a:avLst/>
          </a:prstGeom>
          <a:noFill/>
        </p:spPr>
        <p:txBody>
          <a:bodyPr wrap="square" rtlCol="0">
            <a:spAutoFit/>
          </a:bodyPr>
          <a:lstStyle/>
          <a:p>
            <a:r>
              <a:rPr lang="en-IN" sz="2800" b="1" dirty="0">
                <a:solidFill>
                  <a:srgbClr val="FFFF00"/>
                </a:solidFill>
              </a:rPr>
              <a:t>HEIGHT</a:t>
            </a:r>
          </a:p>
        </p:txBody>
      </p:sp>
      <p:sp>
        <p:nvSpPr>
          <p:cNvPr id="69" name="TextBox 68">
            <a:extLst>
              <a:ext uri="{FF2B5EF4-FFF2-40B4-BE49-F238E27FC236}">
                <a16:creationId xmlns:a16="http://schemas.microsoft.com/office/drawing/2014/main" id="{99D288BE-577C-4A12-93B4-0817A0DC171C}"/>
              </a:ext>
            </a:extLst>
          </p:cNvPr>
          <p:cNvSpPr txBox="1"/>
          <p:nvPr/>
        </p:nvSpPr>
        <p:spPr>
          <a:xfrm>
            <a:off x="8875423" y="4508656"/>
            <a:ext cx="1547435" cy="523220"/>
          </a:xfrm>
          <a:prstGeom prst="rect">
            <a:avLst/>
          </a:prstGeom>
          <a:noFill/>
        </p:spPr>
        <p:txBody>
          <a:bodyPr wrap="square" rtlCol="0">
            <a:spAutoFit/>
          </a:bodyPr>
          <a:lstStyle/>
          <a:p>
            <a:r>
              <a:rPr lang="en-IN" sz="2800" b="1" dirty="0">
                <a:solidFill>
                  <a:srgbClr val="FFFF00"/>
                </a:solidFill>
              </a:rPr>
              <a:t>WEIGHT</a:t>
            </a:r>
          </a:p>
        </p:txBody>
      </p:sp>
      <p:sp>
        <p:nvSpPr>
          <p:cNvPr id="70" name="TextBox 69">
            <a:extLst>
              <a:ext uri="{FF2B5EF4-FFF2-40B4-BE49-F238E27FC236}">
                <a16:creationId xmlns:a16="http://schemas.microsoft.com/office/drawing/2014/main" id="{7486FB58-7E98-463E-9EA5-15175F5EBDF9}"/>
              </a:ext>
            </a:extLst>
          </p:cNvPr>
          <p:cNvSpPr txBox="1"/>
          <p:nvPr/>
        </p:nvSpPr>
        <p:spPr>
          <a:xfrm>
            <a:off x="7070015" y="1190946"/>
            <a:ext cx="2024986" cy="523220"/>
          </a:xfrm>
          <a:prstGeom prst="rect">
            <a:avLst/>
          </a:prstGeom>
          <a:noFill/>
        </p:spPr>
        <p:txBody>
          <a:bodyPr wrap="square" rtlCol="0">
            <a:spAutoFit/>
          </a:bodyPr>
          <a:lstStyle/>
          <a:p>
            <a:r>
              <a:rPr lang="en-IN" sz="2800" b="1" dirty="0">
                <a:solidFill>
                  <a:srgbClr val="FFFF00"/>
                </a:solidFill>
              </a:rPr>
              <a:t>PULSE RATE</a:t>
            </a:r>
          </a:p>
        </p:txBody>
      </p:sp>
      <p:sp>
        <p:nvSpPr>
          <p:cNvPr id="71" name="TextBox 70">
            <a:extLst>
              <a:ext uri="{FF2B5EF4-FFF2-40B4-BE49-F238E27FC236}">
                <a16:creationId xmlns:a16="http://schemas.microsoft.com/office/drawing/2014/main" id="{3268AFA5-6986-4068-B73E-59530C478AEB}"/>
              </a:ext>
            </a:extLst>
          </p:cNvPr>
          <p:cNvSpPr txBox="1"/>
          <p:nvPr/>
        </p:nvSpPr>
        <p:spPr>
          <a:xfrm>
            <a:off x="10049876" y="2191594"/>
            <a:ext cx="2091921" cy="523220"/>
          </a:xfrm>
          <a:prstGeom prst="rect">
            <a:avLst/>
          </a:prstGeom>
          <a:noFill/>
        </p:spPr>
        <p:txBody>
          <a:bodyPr wrap="square" rtlCol="0">
            <a:spAutoFit/>
          </a:bodyPr>
          <a:lstStyle/>
          <a:p>
            <a:r>
              <a:rPr lang="en-IN" sz="2800" b="1" dirty="0">
                <a:solidFill>
                  <a:srgbClr val="FFFF00"/>
                </a:solidFill>
              </a:rPr>
              <a:t>PROFESSION</a:t>
            </a:r>
          </a:p>
        </p:txBody>
      </p:sp>
      <p:sp>
        <p:nvSpPr>
          <p:cNvPr id="72" name="TextBox 71">
            <a:extLst>
              <a:ext uri="{FF2B5EF4-FFF2-40B4-BE49-F238E27FC236}">
                <a16:creationId xmlns:a16="http://schemas.microsoft.com/office/drawing/2014/main" id="{62AFB036-7773-4D40-859B-349061C37502}"/>
              </a:ext>
            </a:extLst>
          </p:cNvPr>
          <p:cNvSpPr txBox="1"/>
          <p:nvPr/>
        </p:nvSpPr>
        <p:spPr>
          <a:xfrm>
            <a:off x="3040366" y="1247120"/>
            <a:ext cx="1681404" cy="523220"/>
          </a:xfrm>
          <a:prstGeom prst="rect">
            <a:avLst/>
          </a:prstGeom>
          <a:noFill/>
        </p:spPr>
        <p:txBody>
          <a:bodyPr wrap="square" rtlCol="0">
            <a:spAutoFit/>
          </a:bodyPr>
          <a:lstStyle/>
          <a:p>
            <a:r>
              <a:rPr lang="en-IN" sz="2800" b="1" dirty="0">
                <a:solidFill>
                  <a:srgbClr val="FFFF00"/>
                </a:solidFill>
              </a:rPr>
              <a:t>SMOKING</a:t>
            </a:r>
          </a:p>
        </p:txBody>
      </p:sp>
      <p:sp>
        <p:nvSpPr>
          <p:cNvPr id="77" name="Rectangle 76">
            <a:extLst>
              <a:ext uri="{FF2B5EF4-FFF2-40B4-BE49-F238E27FC236}">
                <a16:creationId xmlns:a16="http://schemas.microsoft.com/office/drawing/2014/main" id="{65694609-AD9C-4E9F-A2D3-786E0D5244CC}"/>
              </a:ext>
            </a:extLst>
          </p:cNvPr>
          <p:cNvSpPr/>
          <p:nvPr/>
        </p:nvSpPr>
        <p:spPr>
          <a:xfrm>
            <a:off x="2484761" y="2949762"/>
            <a:ext cx="7096751" cy="1138773"/>
          </a:xfrm>
          <a:prstGeom prst="rect">
            <a:avLst/>
          </a:prstGeom>
          <a:noFill/>
        </p:spPr>
        <p:txBody>
          <a:bodyPr wrap="none" lIns="91440" tIns="45720" rIns="91440" bIns="45720">
            <a:spAutoFit/>
          </a:bodyPr>
          <a:lstStyle/>
          <a:p>
            <a:pPr algn="ct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LUNG CAPACITY DEPENDS ON</a:t>
            </a:r>
          </a:p>
          <a:p>
            <a:pPr algn="ct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00919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2223</TotalTime>
  <Words>2537</Words>
  <Application>Microsoft Office PowerPoint</Application>
  <PresentationFormat>Widescreen</PresentationFormat>
  <Paragraphs>593</Paragraphs>
  <Slides>48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Diagnostic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Rujuta Kulkarni</dc:creator>
  <cp:lastModifiedBy>Rujuta Kulkarni</cp:lastModifiedBy>
  <cp:revision>195</cp:revision>
  <dcterms:created xsi:type="dcterms:W3CDTF">2020-02-25T08:32:03Z</dcterms:created>
  <dcterms:modified xsi:type="dcterms:W3CDTF">2020-03-10T23:58:41Z</dcterms:modified>
</cp:coreProperties>
</file>